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 id="2147483661" r:id="rId2"/>
  </p:sldMasterIdLst>
  <p:sldIdLst>
    <p:sldId id="257" r:id="rId3"/>
    <p:sldId id="329" r:id="rId4"/>
    <p:sldId id="367" r:id="rId5"/>
    <p:sldId id="366" r:id="rId6"/>
    <p:sldId id="360" r:id="rId7"/>
    <p:sldId id="357" r:id="rId8"/>
    <p:sldId id="361" r:id="rId9"/>
    <p:sldId id="362" r:id="rId10"/>
    <p:sldId id="343" r:id="rId11"/>
    <p:sldId id="368" r:id="rId12"/>
    <p:sldId id="369" r:id="rId13"/>
    <p:sldId id="344" r:id="rId14"/>
    <p:sldId id="370" r:id="rId15"/>
    <p:sldId id="363" r:id="rId16"/>
    <p:sldId id="345" r:id="rId17"/>
    <p:sldId id="364" r:id="rId18"/>
    <p:sldId id="359" r:id="rId19"/>
    <p:sldId id="347" r:id="rId20"/>
    <p:sldId id="348" r:id="rId21"/>
    <p:sldId id="349" r:id="rId22"/>
    <p:sldId id="350" r:id="rId23"/>
    <p:sldId id="351" r:id="rId24"/>
    <p:sldId id="352" r:id="rId25"/>
    <p:sldId id="371" r:id="rId26"/>
    <p:sldId id="353" r:id="rId27"/>
    <p:sldId id="376" r:id="rId28"/>
    <p:sldId id="377" r:id="rId29"/>
    <p:sldId id="372" r:id="rId30"/>
    <p:sldId id="354" r:id="rId31"/>
    <p:sldId id="374" r:id="rId32"/>
    <p:sldId id="375" r:id="rId33"/>
    <p:sldId id="373" r:id="rId34"/>
    <p:sldId id="365" r:id="rId35"/>
    <p:sldId id="327"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Varsayılan Bölüm" id="{A350075D-22E9-42D2-BD9A-35E3A5C25679}">
          <p14:sldIdLst>
            <p14:sldId id="257"/>
            <p14:sldId id="311"/>
            <p14:sldId id="316"/>
            <p14:sldId id="317"/>
            <p14:sldId id="310"/>
            <p14:sldId id="319"/>
            <p14:sldId id="322"/>
            <p14:sldId id="321"/>
            <p14:sldId id="320"/>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94660"/>
  </p:normalViewPr>
  <p:slideViewPr>
    <p:cSldViewPr>
      <p:cViewPr>
        <p:scale>
          <a:sx n="75" d="100"/>
          <a:sy n="75" d="100"/>
        </p:scale>
        <p:origin x="-354"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07.11.2016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07.11.2016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07.11.2016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B1CBA51C-7B19-4464-9775-BB3CA78B7A41}" type="datetime1">
              <a:rPr lang="tr-TR"/>
              <a:pPr>
                <a:defRPr/>
              </a:pPr>
              <a:t>07.11.2016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8D7F555-58B7-4422-8A34-061C43168506}" type="slidenum">
              <a:rPr lang="tr-TR" altLang="tr-TR"/>
              <a:pPr>
                <a:defRPr/>
              </a:pPr>
              <a:t>‹#›</a:t>
            </a:fld>
            <a:endParaRPr lang="tr-TR" altLang="tr-TR"/>
          </a:p>
        </p:txBody>
      </p:sp>
    </p:spTree>
    <p:extLst>
      <p:ext uri="{BB962C8B-B14F-4D97-AF65-F5344CB8AC3E}">
        <p14:creationId xmlns:p14="http://schemas.microsoft.com/office/powerpoint/2010/main" xmlns="" val="895701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B1CBA51C-7B19-4464-9775-BB3CA78B7A41}" type="datetime1">
              <a:rPr lang="tr-TR">
                <a:solidFill>
                  <a:prstClr val="black">
                    <a:tint val="75000"/>
                  </a:prstClr>
                </a:solidFill>
              </a:rPr>
              <a:pPr>
                <a:defRPr/>
              </a:pPr>
              <a:t>07.11.2016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08D7F555-58B7-4422-8A34-061C43168506}" type="slidenum">
              <a:rPr lang="tr-TR" altLang="tr-TR"/>
              <a:pPr>
                <a:defRPr/>
              </a:pPr>
              <a:t>‹#›</a:t>
            </a:fld>
            <a:endParaRPr lang="tr-TR" altLang="tr-TR"/>
          </a:p>
        </p:txBody>
      </p:sp>
    </p:spTree>
    <p:extLst>
      <p:ext uri="{BB962C8B-B14F-4D97-AF65-F5344CB8AC3E}">
        <p14:creationId xmlns:p14="http://schemas.microsoft.com/office/powerpoint/2010/main" xmlns="" val="106146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41B143F-6D15-48F3-851E-1D1A17B8B9C3}" type="datetime1">
              <a:rPr lang="tr-TR">
                <a:solidFill>
                  <a:prstClr val="black">
                    <a:tint val="75000"/>
                  </a:prstClr>
                </a:solidFill>
              </a:rPr>
              <a:pPr>
                <a:defRPr/>
              </a:pPr>
              <a:t>07.11.2016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F2FE704D-99EA-42C4-95C4-3F2EA9B8A3FE}" type="slidenum">
              <a:rPr lang="tr-TR" altLang="tr-TR"/>
              <a:pPr>
                <a:defRPr/>
              </a:pPr>
              <a:t>‹#›</a:t>
            </a:fld>
            <a:endParaRPr lang="tr-TR" altLang="tr-TR"/>
          </a:p>
        </p:txBody>
      </p:sp>
    </p:spTree>
    <p:extLst>
      <p:ext uri="{BB962C8B-B14F-4D97-AF65-F5344CB8AC3E}">
        <p14:creationId xmlns:p14="http://schemas.microsoft.com/office/powerpoint/2010/main" xmlns="" val="3650793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B1E585B-52D2-453B-8825-F72A7494FBE7}" type="datetime1">
              <a:rPr lang="tr-TR">
                <a:solidFill>
                  <a:prstClr val="black">
                    <a:tint val="75000"/>
                  </a:prstClr>
                </a:solidFill>
              </a:rPr>
              <a:pPr>
                <a:defRPr/>
              </a:pPr>
              <a:t>07.11.2016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42EF789-1EF3-40F3-BBF9-0CFC2C30AE6B}" type="slidenum">
              <a:rPr lang="tr-TR" altLang="tr-TR"/>
              <a:pPr>
                <a:defRPr/>
              </a:pPr>
              <a:t>‹#›</a:t>
            </a:fld>
            <a:endParaRPr lang="tr-TR" altLang="tr-TR"/>
          </a:p>
        </p:txBody>
      </p:sp>
    </p:spTree>
    <p:extLst>
      <p:ext uri="{BB962C8B-B14F-4D97-AF65-F5344CB8AC3E}">
        <p14:creationId xmlns:p14="http://schemas.microsoft.com/office/powerpoint/2010/main" xmlns="" val="2494752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D9FF3F90-7243-4CEC-88FB-1AC5338571DD}" type="datetime1">
              <a:rPr lang="tr-TR">
                <a:solidFill>
                  <a:prstClr val="black">
                    <a:tint val="75000"/>
                  </a:prstClr>
                </a:solidFill>
              </a:rPr>
              <a:pPr>
                <a:defRPr/>
              </a:pPr>
              <a:t>07.11.2016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EA3D5174-DF53-4821-899A-EBD2E8B2DA55}" type="slidenum">
              <a:rPr lang="tr-TR" altLang="tr-TR"/>
              <a:pPr>
                <a:defRPr/>
              </a:pPr>
              <a:t>‹#›</a:t>
            </a:fld>
            <a:endParaRPr lang="tr-TR" altLang="tr-TR"/>
          </a:p>
        </p:txBody>
      </p:sp>
    </p:spTree>
    <p:extLst>
      <p:ext uri="{BB962C8B-B14F-4D97-AF65-F5344CB8AC3E}">
        <p14:creationId xmlns:p14="http://schemas.microsoft.com/office/powerpoint/2010/main" xmlns="" val="1182500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F6D01E3E-AF3B-417D-B53C-4C4AB5CDAD29}" type="datetime1">
              <a:rPr lang="tr-TR">
                <a:solidFill>
                  <a:prstClr val="black">
                    <a:tint val="75000"/>
                  </a:prstClr>
                </a:solidFill>
              </a:rPr>
              <a:pPr>
                <a:defRPr/>
              </a:pPr>
              <a:t>07.11.2016</a:t>
            </a:fld>
            <a:endParaRPr lang="tr-TR">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5 Slayt Numarası Yer Tutucusu"/>
          <p:cNvSpPr>
            <a:spLocks noGrp="1"/>
          </p:cNvSpPr>
          <p:nvPr>
            <p:ph type="sldNum" sz="quarter" idx="12"/>
          </p:nvPr>
        </p:nvSpPr>
        <p:spPr/>
        <p:txBody>
          <a:bodyPr/>
          <a:lstStyle>
            <a:lvl1pPr>
              <a:defRPr/>
            </a:lvl1pPr>
          </a:lstStyle>
          <a:p>
            <a:pPr>
              <a:defRPr/>
            </a:pPr>
            <a:fld id="{90B87553-07D2-45EC-8990-AD183A4CDBB5}" type="slidenum">
              <a:rPr lang="tr-TR" altLang="tr-TR"/>
              <a:pPr>
                <a:defRPr/>
              </a:pPr>
              <a:t>‹#›</a:t>
            </a:fld>
            <a:endParaRPr lang="tr-TR" altLang="tr-TR"/>
          </a:p>
        </p:txBody>
      </p:sp>
    </p:spTree>
    <p:extLst>
      <p:ext uri="{BB962C8B-B14F-4D97-AF65-F5344CB8AC3E}">
        <p14:creationId xmlns:p14="http://schemas.microsoft.com/office/powerpoint/2010/main" xmlns="" val="2329987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AF1586B4-1B55-4DE4-8C41-33DCD4E3443A}" type="datetime1">
              <a:rPr lang="tr-TR">
                <a:solidFill>
                  <a:prstClr val="black">
                    <a:tint val="75000"/>
                  </a:prstClr>
                </a:solidFill>
              </a:rPr>
              <a:pPr>
                <a:defRPr/>
              </a:pPr>
              <a:t>07.11.2016</a:t>
            </a:fld>
            <a:endParaRPr lang="tr-TR">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5 Slayt Numarası Yer Tutucusu"/>
          <p:cNvSpPr>
            <a:spLocks noGrp="1"/>
          </p:cNvSpPr>
          <p:nvPr>
            <p:ph type="sldNum" sz="quarter" idx="12"/>
          </p:nvPr>
        </p:nvSpPr>
        <p:spPr/>
        <p:txBody>
          <a:bodyPr/>
          <a:lstStyle>
            <a:lvl1pPr>
              <a:defRPr/>
            </a:lvl1pPr>
          </a:lstStyle>
          <a:p>
            <a:pPr>
              <a:defRPr/>
            </a:pPr>
            <a:fld id="{BBA4644C-00A8-47E6-A3FF-99466AA884C0}" type="slidenum">
              <a:rPr lang="tr-TR" altLang="tr-TR"/>
              <a:pPr>
                <a:defRPr/>
              </a:pPr>
              <a:t>‹#›</a:t>
            </a:fld>
            <a:endParaRPr lang="tr-TR" altLang="tr-TR"/>
          </a:p>
        </p:txBody>
      </p:sp>
    </p:spTree>
    <p:extLst>
      <p:ext uri="{BB962C8B-B14F-4D97-AF65-F5344CB8AC3E}">
        <p14:creationId xmlns:p14="http://schemas.microsoft.com/office/powerpoint/2010/main" xmlns="" val="1590900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AB87A3A4-DF16-47E0-B20B-C37D14B39252}" type="datetime1">
              <a:rPr lang="tr-TR">
                <a:solidFill>
                  <a:prstClr val="black">
                    <a:tint val="75000"/>
                  </a:prstClr>
                </a:solidFill>
              </a:rPr>
              <a:pPr>
                <a:defRPr/>
              </a:pPr>
              <a:t>07.11.2016</a:t>
            </a:fld>
            <a:endParaRPr lang="tr-TR">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5 Slayt Numarası Yer Tutucusu"/>
          <p:cNvSpPr>
            <a:spLocks noGrp="1"/>
          </p:cNvSpPr>
          <p:nvPr>
            <p:ph type="sldNum" sz="quarter" idx="12"/>
          </p:nvPr>
        </p:nvSpPr>
        <p:spPr/>
        <p:txBody>
          <a:bodyPr/>
          <a:lstStyle>
            <a:lvl1pPr>
              <a:defRPr/>
            </a:lvl1pPr>
          </a:lstStyle>
          <a:p>
            <a:pPr>
              <a:defRPr/>
            </a:pPr>
            <a:fld id="{F001A0F0-8CCF-4399-9736-7FFD913951CD}" type="slidenum">
              <a:rPr lang="tr-TR" altLang="tr-TR"/>
              <a:pPr>
                <a:defRPr/>
              </a:pPr>
              <a:t>‹#›</a:t>
            </a:fld>
            <a:endParaRPr lang="tr-TR" altLang="tr-TR"/>
          </a:p>
        </p:txBody>
      </p:sp>
    </p:spTree>
    <p:extLst>
      <p:ext uri="{BB962C8B-B14F-4D97-AF65-F5344CB8AC3E}">
        <p14:creationId xmlns:p14="http://schemas.microsoft.com/office/powerpoint/2010/main" xmlns="" val="374258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07.11.2016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31096D7-F1CF-4D83-A5DC-8FCE2BE6BFDF}" type="datetime1">
              <a:rPr lang="tr-TR">
                <a:solidFill>
                  <a:prstClr val="black">
                    <a:tint val="75000"/>
                  </a:prstClr>
                </a:solidFill>
              </a:rPr>
              <a:pPr>
                <a:defRPr/>
              </a:pPr>
              <a:t>07.11.2016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7B2B2828-E5D5-4DFE-8703-C2F469208AE9}" type="slidenum">
              <a:rPr lang="tr-TR" altLang="tr-TR"/>
              <a:pPr>
                <a:defRPr/>
              </a:pPr>
              <a:t>‹#›</a:t>
            </a:fld>
            <a:endParaRPr lang="tr-TR" altLang="tr-TR"/>
          </a:p>
        </p:txBody>
      </p:sp>
    </p:spTree>
    <p:extLst>
      <p:ext uri="{BB962C8B-B14F-4D97-AF65-F5344CB8AC3E}">
        <p14:creationId xmlns:p14="http://schemas.microsoft.com/office/powerpoint/2010/main" xmlns="" val="33993370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A5F57F9-52C9-4964-80FA-8ACFAA4F1D3B}" type="datetime1">
              <a:rPr lang="tr-TR">
                <a:solidFill>
                  <a:prstClr val="black">
                    <a:tint val="75000"/>
                  </a:prstClr>
                </a:solidFill>
              </a:rPr>
              <a:pPr>
                <a:defRPr/>
              </a:pPr>
              <a:t>07.11.2016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85EEA829-1210-435E-A46C-E3DADCE122D0}" type="slidenum">
              <a:rPr lang="tr-TR" altLang="tr-TR"/>
              <a:pPr>
                <a:defRPr/>
              </a:pPr>
              <a:t>‹#›</a:t>
            </a:fld>
            <a:endParaRPr lang="tr-TR" altLang="tr-TR"/>
          </a:p>
        </p:txBody>
      </p:sp>
    </p:spTree>
    <p:extLst>
      <p:ext uri="{BB962C8B-B14F-4D97-AF65-F5344CB8AC3E}">
        <p14:creationId xmlns:p14="http://schemas.microsoft.com/office/powerpoint/2010/main" xmlns="" val="40780787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3C8A247-4826-49E7-8E94-A8D6A4AE0148}" type="datetime1">
              <a:rPr lang="tr-TR">
                <a:solidFill>
                  <a:prstClr val="black">
                    <a:tint val="75000"/>
                  </a:prstClr>
                </a:solidFill>
              </a:rPr>
              <a:pPr>
                <a:defRPr/>
              </a:pPr>
              <a:t>07.11.2016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5AD61EE-7F34-4ADD-9E50-25903A599727}" type="slidenum">
              <a:rPr lang="tr-TR" altLang="tr-TR"/>
              <a:pPr>
                <a:defRPr/>
              </a:pPr>
              <a:t>‹#›</a:t>
            </a:fld>
            <a:endParaRPr lang="tr-TR" altLang="tr-TR"/>
          </a:p>
        </p:txBody>
      </p:sp>
    </p:spTree>
    <p:extLst>
      <p:ext uri="{BB962C8B-B14F-4D97-AF65-F5344CB8AC3E}">
        <p14:creationId xmlns:p14="http://schemas.microsoft.com/office/powerpoint/2010/main" xmlns="" val="37734126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252CC16-311B-4E2C-AA23-8BE695893ADC}" type="datetime1">
              <a:rPr lang="tr-TR">
                <a:solidFill>
                  <a:prstClr val="black">
                    <a:tint val="75000"/>
                  </a:prstClr>
                </a:solidFill>
              </a:rPr>
              <a:pPr>
                <a:defRPr/>
              </a:pPr>
              <a:t>07.11.2016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8A9D17C8-1D1C-4F0A-87AD-F97B726DF7BB}" type="slidenum">
              <a:rPr lang="tr-TR" altLang="tr-TR"/>
              <a:pPr>
                <a:defRPr/>
              </a:pPr>
              <a:t>‹#›</a:t>
            </a:fld>
            <a:endParaRPr lang="tr-TR" altLang="tr-TR"/>
          </a:p>
        </p:txBody>
      </p:sp>
    </p:spTree>
    <p:extLst>
      <p:ext uri="{BB962C8B-B14F-4D97-AF65-F5344CB8AC3E}">
        <p14:creationId xmlns:p14="http://schemas.microsoft.com/office/powerpoint/2010/main" xmlns="" val="307168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07.11.2016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07.11.2016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07.11.2016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07.11.2016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07.11.2016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07.11.2016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07.11.2016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07.11.2016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1 Başlık Yer Tutucusu"/>
          <p:cNvSpPr>
            <a:spLocks noGrp="1"/>
          </p:cNvSpPr>
          <p:nvPr>
            <p:ph type="title"/>
          </p:nvPr>
        </p:nvSpPr>
        <p:spPr bwMode="auto">
          <a:xfrm>
            <a:off x="468313" y="0"/>
            <a:ext cx="8229600" cy="908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8AC0A2E-8E7C-487F-B60E-AF5B6380E34E}" type="datetime1">
              <a:rPr lang="tr-TR">
                <a:solidFill>
                  <a:prstClr val="black">
                    <a:tint val="75000"/>
                  </a:prstClr>
                </a:solidFill>
              </a:rPr>
              <a:pPr>
                <a:defRPr/>
              </a:pPr>
              <a:t>07.11.2016</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fontAlgn="base">
              <a:spcBef>
                <a:spcPct val="0"/>
              </a:spcBef>
              <a:spcAft>
                <a:spcPct val="0"/>
              </a:spcAft>
              <a:defRPr/>
            </a:pPr>
            <a:fld id="{0A72A476-006F-4E9B-A624-2CE7D5766FA8}" type="slidenum">
              <a:rPr lang="tr-TR" altLang="tr-TR">
                <a:cs typeface="Arial" charset="0"/>
              </a:rPr>
              <a:pPr fontAlgn="base">
                <a:spcBef>
                  <a:spcPct val="0"/>
                </a:spcBef>
                <a:spcAft>
                  <a:spcPct val="0"/>
                </a:spcAft>
                <a:defRPr/>
              </a:pPr>
              <a:t>‹#›</a:t>
            </a:fld>
            <a:endParaRPr lang="tr-TR" altLang="tr-TR">
              <a:cs typeface="Arial" charset="0"/>
            </a:endParaRPr>
          </a:p>
        </p:txBody>
      </p:sp>
    </p:spTree>
    <p:extLst>
      <p:ext uri="{BB962C8B-B14F-4D97-AF65-F5344CB8AC3E}">
        <p14:creationId xmlns:p14="http://schemas.microsoft.com/office/powerpoint/2010/main" xmlns="" val="15111849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image" Target="../media/image5.gif"/><Relationship Id="rId1" Type="http://schemas.openxmlformats.org/officeDocument/2006/relationships/slideLayout" Target="../slideLayouts/slideLayout1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hyperlink" Target="file:///J:\AppData\uyapData\Dys2\AppData\Bahtiyar%20TOLUNAY\Desktop\YAZI&#350;MALAR\_Bilgi%20Notu\2015%2012%2023%20Aday%20&#214;&#287;retmen%20Yeti&#351;tirme%20S&#252;reci%208\Form%202%20MEB%20-%20OTMG%20K&#305;lavuzu%20s.%2062.docx" TargetMode="External"/><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ctrTitle"/>
          </p:nvPr>
        </p:nvSpPr>
        <p:spPr>
          <a:xfrm>
            <a:off x="5292080" y="3140968"/>
            <a:ext cx="3851920" cy="3168898"/>
          </a:xfrm>
        </p:spPr>
        <p:txBody>
          <a:bodyPr rtlCol="0">
            <a:normAutofit fontScale="90000"/>
          </a:bodyPr>
          <a:lstStyle/>
          <a:p>
            <a:pPr>
              <a:defRPr/>
            </a:pPr>
            <a:r>
              <a:rPr lang="tr-TR" sz="2000" b="1" dirty="0" smtClean="0">
                <a:latin typeface="Arial" pitchFamily="34" charset="0"/>
                <a:cs typeface="Arial" pitchFamily="34" charset="0"/>
              </a:rPr>
              <a:t/>
            </a:r>
            <a:br>
              <a:rPr lang="tr-TR" sz="2000" b="1" dirty="0" smtClean="0">
                <a:latin typeface="Arial" pitchFamily="34" charset="0"/>
                <a:cs typeface="Arial" pitchFamily="34" charset="0"/>
              </a:rPr>
            </a:br>
            <a:r>
              <a:rPr lang="tr-TR" sz="2000" b="1" dirty="0" smtClean="0">
                <a:latin typeface="Arial" pitchFamily="34" charset="0"/>
                <a:cs typeface="Arial" pitchFamily="34" charset="0"/>
              </a:rPr>
              <a:t/>
            </a:r>
            <a:br>
              <a:rPr lang="tr-TR" sz="2000" b="1" dirty="0" smtClean="0">
                <a:latin typeface="Arial" pitchFamily="34" charset="0"/>
                <a:cs typeface="Arial" pitchFamily="34" charset="0"/>
              </a:rPr>
            </a:br>
            <a:r>
              <a:rPr lang="tr-TR" sz="2000" b="1" dirty="0" smtClean="0">
                <a:latin typeface="Arial" pitchFamily="34" charset="0"/>
                <a:cs typeface="Arial" pitchFamily="34" charset="0"/>
              </a:rPr>
              <a:t/>
            </a:r>
            <a:br>
              <a:rPr lang="tr-TR" sz="2000" b="1" dirty="0" smtClean="0">
                <a:latin typeface="Arial" pitchFamily="34" charset="0"/>
                <a:cs typeface="Arial" pitchFamily="34" charset="0"/>
              </a:rPr>
            </a:br>
            <a:r>
              <a:rPr lang="tr-TR" sz="2400" dirty="0" smtClean="0">
                <a:solidFill>
                  <a:schemeClr val="bg1"/>
                </a:solidFill>
                <a:latin typeface="Calibri Light" panose="020F0302020204030204" pitchFamily="34" charset="0"/>
                <a:cs typeface="Arial" pitchFamily="34" charset="0"/>
              </a:rPr>
              <a:t>ADAY ÖĞRETMEN</a:t>
            </a:r>
            <a:br>
              <a:rPr lang="tr-TR" sz="2400" dirty="0" smtClean="0">
                <a:solidFill>
                  <a:schemeClr val="bg1"/>
                </a:solidFill>
                <a:latin typeface="Calibri Light" panose="020F0302020204030204" pitchFamily="34" charset="0"/>
                <a:cs typeface="Arial" pitchFamily="34" charset="0"/>
              </a:rPr>
            </a:br>
            <a:r>
              <a:rPr lang="tr-TR" sz="2400" dirty="0" smtClean="0">
                <a:solidFill>
                  <a:schemeClr val="bg1"/>
                </a:solidFill>
                <a:latin typeface="Calibri Light" panose="020F0302020204030204" pitchFamily="34" charset="0"/>
                <a:cs typeface="Arial" pitchFamily="34" charset="0"/>
              </a:rPr>
              <a:t>DEĞERLENDİRME TOPLANTISI</a:t>
            </a:r>
            <a:br>
              <a:rPr lang="tr-TR" sz="2400" dirty="0" smtClean="0">
                <a:solidFill>
                  <a:schemeClr val="bg1"/>
                </a:solidFill>
                <a:latin typeface="Calibri Light" panose="020F0302020204030204" pitchFamily="34" charset="0"/>
                <a:cs typeface="Arial" pitchFamily="34" charset="0"/>
              </a:rPr>
            </a:br>
            <a:r>
              <a:rPr lang="tr-TR" sz="2700" dirty="0" smtClean="0">
                <a:solidFill>
                  <a:schemeClr val="bg1"/>
                </a:solidFill>
                <a:latin typeface="Calibri Light" panose="020F0302020204030204" pitchFamily="34" charset="0"/>
                <a:cs typeface="Arial" pitchFamily="34" charset="0"/>
              </a:rPr>
              <a:t> </a:t>
            </a:r>
            <a:r>
              <a:rPr lang="tr-TR" sz="2400" dirty="0" smtClean="0">
                <a:solidFill>
                  <a:schemeClr val="bg1"/>
                </a:solidFill>
                <a:latin typeface="Calibri Light" panose="020F0302020204030204" pitchFamily="34" charset="0"/>
                <a:cs typeface="Arial" pitchFamily="34" charset="0"/>
              </a:rPr>
              <a:t/>
            </a:r>
            <a:br>
              <a:rPr lang="tr-TR" sz="2400" dirty="0" smtClean="0">
                <a:solidFill>
                  <a:schemeClr val="bg1"/>
                </a:solidFill>
                <a:latin typeface="Calibri Light" panose="020F0302020204030204" pitchFamily="34" charset="0"/>
                <a:cs typeface="Arial" pitchFamily="34" charset="0"/>
              </a:rPr>
            </a:br>
            <a:r>
              <a:rPr lang="tr-TR" sz="2400" b="1" i="1" dirty="0" smtClean="0">
                <a:solidFill>
                  <a:schemeClr val="bg1"/>
                </a:solidFill>
                <a:latin typeface="Calibri Light" panose="020F0302020204030204" pitchFamily="34" charset="0"/>
                <a:cs typeface="Arial" pitchFamily="34" charset="0"/>
              </a:rPr>
              <a:t>İbrahim KILIÇ</a:t>
            </a:r>
            <a:r>
              <a:rPr lang="tr-TR" sz="2400" dirty="0" smtClean="0">
                <a:solidFill>
                  <a:schemeClr val="bg1"/>
                </a:solidFill>
                <a:latin typeface="Calibri Light" panose="020F0302020204030204" pitchFamily="34" charset="0"/>
                <a:cs typeface="Arial" pitchFamily="34" charset="0"/>
              </a:rPr>
              <a:t/>
            </a:r>
            <a:br>
              <a:rPr lang="tr-TR" sz="2400" dirty="0" smtClean="0">
                <a:solidFill>
                  <a:schemeClr val="bg1"/>
                </a:solidFill>
                <a:latin typeface="Calibri Light" panose="020F0302020204030204" pitchFamily="34" charset="0"/>
                <a:cs typeface="Arial" pitchFamily="34" charset="0"/>
              </a:rPr>
            </a:br>
            <a:r>
              <a:rPr lang="tr-TR" sz="2400" i="1" dirty="0" smtClean="0">
                <a:solidFill>
                  <a:schemeClr val="bg1"/>
                </a:solidFill>
                <a:latin typeface="Calibri Light" panose="020F0302020204030204" pitchFamily="34" charset="0"/>
                <a:cs typeface="Arial" pitchFamily="34" charset="0"/>
              </a:rPr>
              <a:t>Aday Öğretmen Yetiştirme Süreci İl Koordinatörü</a:t>
            </a:r>
            <a:r>
              <a:rPr lang="tr-TR" sz="2300" dirty="0" smtClean="0">
                <a:latin typeface="Calibri Light" panose="020F0302020204030204" pitchFamily="34" charset="0"/>
                <a:cs typeface="Arial" pitchFamily="34" charset="0"/>
              </a:rPr>
              <a:t/>
            </a:r>
            <a:br>
              <a:rPr lang="tr-TR" sz="2300" dirty="0" smtClean="0">
                <a:latin typeface="Calibri Light" panose="020F0302020204030204" pitchFamily="34" charset="0"/>
                <a:cs typeface="Arial" pitchFamily="34" charset="0"/>
              </a:rPr>
            </a:br>
            <a:endParaRPr lang="tr-TR" sz="2300" dirty="0">
              <a:latin typeface="Calibri Light" panose="020F0302020204030204" pitchFamily="34" charset="0"/>
              <a:cs typeface="Arial" pitchFamily="34" charset="0"/>
            </a:endParaRPr>
          </a:p>
        </p:txBody>
      </p:sp>
    </p:spTree>
    <p:custDataLst>
      <p:tags r:id="rId1"/>
    </p:custDataLst>
    <p:extLst>
      <p:ext uri="{BB962C8B-B14F-4D97-AF65-F5344CB8AC3E}">
        <p14:creationId xmlns:p14="http://schemas.microsoft.com/office/powerpoint/2010/main" xmlns="" val="199612478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1"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DERS İÇİ FAALİYETLER</a:t>
            </a:r>
            <a:endParaRPr lang="tr-TR" sz="3200" dirty="0">
              <a:solidFill>
                <a:schemeClr val="bg1"/>
              </a:solidFill>
              <a:effectLst/>
            </a:endParaRPr>
          </a:p>
        </p:txBody>
      </p:sp>
      <p:graphicFrame>
        <p:nvGraphicFramePr>
          <p:cNvPr id="13" name="12 Tablo"/>
          <p:cNvGraphicFramePr>
            <a:graphicFrameLocks noGrp="1"/>
          </p:cNvGraphicFramePr>
          <p:nvPr/>
        </p:nvGraphicFramePr>
        <p:xfrm>
          <a:off x="323528" y="1340768"/>
          <a:ext cx="8424936" cy="5184577"/>
        </p:xfrm>
        <a:graphic>
          <a:graphicData uri="http://schemas.openxmlformats.org/drawingml/2006/table">
            <a:tbl>
              <a:tblPr/>
              <a:tblGrid>
                <a:gridCol w="1863954"/>
                <a:gridCol w="6560982"/>
              </a:tblGrid>
              <a:tr h="505810">
                <a:tc gridSpan="2">
                  <a:txBody>
                    <a:bodyPr/>
                    <a:lstStyle/>
                    <a:p>
                      <a:pPr>
                        <a:lnSpc>
                          <a:spcPct val="115000"/>
                        </a:lnSpc>
                        <a:spcAft>
                          <a:spcPts val="0"/>
                        </a:spcAft>
                      </a:pPr>
                      <a:r>
                        <a:rPr lang="en-US" sz="1200" b="1" dirty="0" err="1">
                          <a:latin typeface="Times New Roman"/>
                          <a:ea typeface="Calibri"/>
                          <a:cs typeface="Times New Roman"/>
                        </a:rPr>
                        <a:t>Aday</a:t>
                      </a:r>
                      <a:r>
                        <a:rPr lang="en-US" sz="1200" b="1" dirty="0">
                          <a:latin typeface="Times New Roman"/>
                          <a:ea typeface="Calibri"/>
                          <a:cs typeface="Times New Roman"/>
                        </a:rPr>
                        <a:t> </a:t>
                      </a:r>
                      <a:r>
                        <a:rPr lang="en-US" sz="1200" b="1" dirty="0" err="1">
                          <a:latin typeface="Times New Roman"/>
                          <a:ea typeface="Calibri"/>
                          <a:cs typeface="Times New Roman"/>
                        </a:rPr>
                        <a:t>Öğretmen</a:t>
                      </a:r>
                      <a:r>
                        <a:rPr lang="en-US" sz="1200" b="1" dirty="0">
                          <a:latin typeface="Times New Roman"/>
                          <a:ea typeface="Calibri"/>
                          <a:cs typeface="Times New Roman"/>
                        </a:rPr>
                        <a:t> </a:t>
                      </a:r>
                      <a:r>
                        <a:rPr lang="en-US" sz="1200" b="1" dirty="0" err="1">
                          <a:latin typeface="Times New Roman"/>
                          <a:ea typeface="Calibri"/>
                          <a:cs typeface="Times New Roman"/>
                        </a:rPr>
                        <a:t>Yetiştirme</a:t>
                      </a:r>
                      <a:r>
                        <a:rPr lang="en-US" sz="1200" b="1" dirty="0">
                          <a:latin typeface="Times New Roman"/>
                          <a:ea typeface="Calibri"/>
                          <a:cs typeface="Times New Roman"/>
                        </a:rPr>
                        <a:t> </a:t>
                      </a:r>
                      <a:r>
                        <a:rPr lang="en-US" sz="1200" b="1" dirty="0" err="1">
                          <a:latin typeface="Times New Roman"/>
                          <a:ea typeface="Calibri"/>
                          <a:cs typeface="Times New Roman"/>
                        </a:rPr>
                        <a:t>Süreci</a:t>
                      </a:r>
                      <a:r>
                        <a:rPr lang="en-US" sz="1200" b="1" dirty="0">
                          <a:latin typeface="Times New Roman"/>
                          <a:ea typeface="Calibri"/>
                          <a:cs typeface="Times New Roman"/>
                        </a:rPr>
                        <a:t> </a:t>
                      </a:r>
                      <a:r>
                        <a:rPr lang="en-US" sz="1200" b="1" dirty="0" err="1">
                          <a:latin typeface="Times New Roman"/>
                          <a:ea typeface="Calibri"/>
                          <a:cs typeface="Times New Roman"/>
                        </a:rPr>
                        <a:t>Ders</a:t>
                      </a:r>
                      <a:r>
                        <a:rPr lang="en-US" sz="1200" b="1" dirty="0">
                          <a:latin typeface="Times New Roman"/>
                          <a:ea typeface="Calibri"/>
                          <a:cs typeface="Times New Roman"/>
                        </a:rPr>
                        <a:t> </a:t>
                      </a:r>
                      <a:r>
                        <a:rPr lang="en-US" sz="1200" b="1" dirty="0" err="1">
                          <a:latin typeface="Times New Roman"/>
                          <a:ea typeface="Calibri"/>
                          <a:cs typeface="Times New Roman"/>
                        </a:rPr>
                        <a:t>İçi</a:t>
                      </a:r>
                      <a:r>
                        <a:rPr lang="en-US" sz="1200" b="1" dirty="0">
                          <a:latin typeface="Times New Roman"/>
                          <a:ea typeface="Calibri"/>
                          <a:cs typeface="Times New Roman"/>
                        </a:rPr>
                        <a:t> </a:t>
                      </a:r>
                      <a:r>
                        <a:rPr lang="en-US" sz="1200" b="1" dirty="0" err="1">
                          <a:latin typeface="Times New Roman"/>
                          <a:ea typeface="Calibri"/>
                          <a:cs typeface="Times New Roman"/>
                        </a:rPr>
                        <a:t>Uygulama</a:t>
                      </a:r>
                      <a:r>
                        <a:rPr lang="en-US" sz="1200" b="1" dirty="0">
                          <a:latin typeface="Times New Roman"/>
                          <a:ea typeface="Calibri"/>
                          <a:cs typeface="Times New Roman"/>
                        </a:rPr>
                        <a:t> </a:t>
                      </a:r>
                      <a:r>
                        <a:rPr lang="en-US" sz="1200" b="1" dirty="0" err="1">
                          <a:latin typeface="Times New Roman"/>
                          <a:ea typeface="Calibri"/>
                          <a:cs typeface="Times New Roman"/>
                        </a:rPr>
                        <a:t>Gözlem</a:t>
                      </a:r>
                      <a:r>
                        <a:rPr lang="en-US" sz="1200" b="1" dirty="0">
                          <a:latin typeface="Times New Roman"/>
                          <a:ea typeface="Calibri"/>
                          <a:cs typeface="Times New Roman"/>
                        </a:rPr>
                        <a:t> </a:t>
                      </a:r>
                      <a:r>
                        <a:rPr lang="en-US" sz="1200" b="1" dirty="0" err="1">
                          <a:latin typeface="Times New Roman"/>
                          <a:ea typeface="Calibri"/>
                          <a:cs typeface="Times New Roman"/>
                        </a:rPr>
                        <a:t>Formu</a:t>
                      </a:r>
                      <a:r>
                        <a:rPr lang="en-US" sz="1200" b="1" dirty="0">
                          <a:latin typeface="Times New Roman"/>
                          <a:ea typeface="Calibri"/>
                          <a:cs typeface="Times New Roman"/>
                        </a:rPr>
                        <a:t>                             </a:t>
                      </a:r>
                      <a:r>
                        <a:rPr lang="tr-TR" sz="1200" b="1" dirty="0" smtClean="0">
                          <a:latin typeface="Times New Roman"/>
                          <a:ea typeface="Calibri"/>
                          <a:cs typeface="Times New Roman"/>
                        </a:rPr>
                        <a:t>                                              </a:t>
                      </a:r>
                      <a:r>
                        <a:rPr lang="en-US" sz="1200" b="1" dirty="0" smtClean="0">
                          <a:latin typeface="Times New Roman"/>
                          <a:ea typeface="Calibri"/>
                          <a:cs typeface="Times New Roman"/>
                        </a:rPr>
                        <a:t> </a:t>
                      </a:r>
                      <a:r>
                        <a:rPr lang="en-US" sz="1200" b="1" dirty="0">
                          <a:latin typeface="Times New Roman"/>
                          <a:ea typeface="Calibri"/>
                          <a:cs typeface="Times New Roman"/>
                        </a:rPr>
                        <a:t>Form 4-A</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421511">
                <a:tc gridSpan="2">
                  <a:txBody>
                    <a:bodyPr/>
                    <a:lstStyle/>
                    <a:p>
                      <a:pPr>
                        <a:lnSpc>
                          <a:spcPct val="115000"/>
                        </a:lnSpc>
                        <a:spcAft>
                          <a:spcPts val="0"/>
                        </a:spcAft>
                      </a:pPr>
                      <a:r>
                        <a:rPr lang="en-US" sz="1200" b="1" dirty="0" err="1">
                          <a:latin typeface="Times New Roman"/>
                          <a:ea typeface="Calibri"/>
                          <a:cs typeface="Times New Roman"/>
                        </a:rPr>
                        <a:t>Adayın</a:t>
                      </a:r>
                      <a:r>
                        <a:rPr lang="en-US" sz="1200" b="1" dirty="0">
                          <a:latin typeface="Times New Roman"/>
                          <a:ea typeface="Calibri"/>
                          <a:cs typeface="Times New Roman"/>
                        </a:rPr>
                        <a:t> </a:t>
                      </a:r>
                      <a:r>
                        <a:rPr lang="en-US" sz="1200" b="1" dirty="0" err="1">
                          <a:latin typeface="Times New Roman"/>
                          <a:ea typeface="Calibri"/>
                          <a:cs typeface="Times New Roman"/>
                        </a:rPr>
                        <a:t>Adı</a:t>
                      </a:r>
                      <a:r>
                        <a:rPr lang="en-US" sz="1200" b="1" dirty="0">
                          <a:latin typeface="Times New Roman"/>
                          <a:ea typeface="Calibri"/>
                          <a:cs typeface="Times New Roman"/>
                        </a:rPr>
                        <a:t> </a:t>
                      </a:r>
                      <a:r>
                        <a:rPr lang="en-US" sz="1200" b="1" dirty="0" err="1">
                          <a:latin typeface="Times New Roman"/>
                          <a:ea typeface="Calibri"/>
                          <a:cs typeface="Times New Roman"/>
                        </a:rPr>
                        <a:t>ve</a:t>
                      </a:r>
                      <a:r>
                        <a:rPr lang="en-US" sz="1200" b="1" dirty="0">
                          <a:latin typeface="Times New Roman"/>
                          <a:ea typeface="Calibri"/>
                          <a:cs typeface="Times New Roman"/>
                        </a:rPr>
                        <a:t> </a:t>
                      </a:r>
                      <a:r>
                        <a:rPr lang="en-US" sz="1200" b="1" dirty="0" err="1">
                          <a:latin typeface="Times New Roman"/>
                          <a:ea typeface="Calibri"/>
                          <a:cs typeface="Times New Roman"/>
                        </a:rPr>
                        <a:t>Soyadı</a:t>
                      </a:r>
                      <a:r>
                        <a:rPr lang="en-US" sz="1200" b="1" dirty="0">
                          <a:latin typeface="Times New Roman"/>
                          <a:ea typeface="Calibri"/>
                          <a:cs typeface="Times New Roman"/>
                        </a:rPr>
                        <a:t>: </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421511">
                <a:tc gridSpan="2">
                  <a:txBody>
                    <a:bodyPr/>
                    <a:lstStyle/>
                    <a:p>
                      <a:pPr>
                        <a:lnSpc>
                          <a:spcPct val="115000"/>
                        </a:lnSpc>
                        <a:spcAft>
                          <a:spcPts val="0"/>
                        </a:spcAft>
                      </a:pPr>
                      <a:r>
                        <a:rPr lang="en-US" sz="1200" b="1" dirty="0" err="1">
                          <a:latin typeface="Times New Roman"/>
                          <a:ea typeface="Calibri"/>
                          <a:cs typeface="Times New Roman"/>
                        </a:rPr>
                        <a:t>Okul</a:t>
                      </a:r>
                      <a:r>
                        <a:rPr lang="en-US" sz="1200" b="1" dirty="0">
                          <a:latin typeface="Times New Roman"/>
                          <a:ea typeface="Calibri"/>
                          <a:cs typeface="Times New Roman"/>
                        </a:rPr>
                        <a:t>:                                                                          </a:t>
                      </a:r>
                      <a:r>
                        <a:rPr lang="en-US" sz="1200" b="1" dirty="0" err="1">
                          <a:latin typeface="Times New Roman"/>
                          <a:ea typeface="Calibri"/>
                          <a:cs typeface="Times New Roman"/>
                        </a:rPr>
                        <a:t>Tarih</a:t>
                      </a:r>
                      <a:r>
                        <a:rPr lang="en-US" sz="1200" b="1" dirty="0">
                          <a:latin typeface="Times New Roman"/>
                          <a:ea typeface="Calibri"/>
                          <a:cs typeface="Times New Roman"/>
                        </a:rPr>
                        <a:t>:                                              </a:t>
                      </a:r>
                      <a:r>
                        <a:rPr lang="en-US" sz="1200" b="1" dirty="0" err="1">
                          <a:latin typeface="Times New Roman"/>
                          <a:ea typeface="Calibri"/>
                          <a:cs typeface="Times New Roman"/>
                        </a:rPr>
                        <a:t>Sınıf</a:t>
                      </a:r>
                      <a:r>
                        <a:rPr lang="en-US" sz="1200" b="1" dirty="0">
                          <a:latin typeface="Times New Roman"/>
                          <a:ea typeface="Calibri"/>
                          <a:cs typeface="Times New Roman"/>
                        </a:rPr>
                        <a:t>: </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421511">
                <a:tc gridSpan="2">
                  <a:txBody>
                    <a:bodyPr/>
                    <a:lstStyle/>
                    <a:p>
                      <a:pPr>
                        <a:lnSpc>
                          <a:spcPct val="115000"/>
                        </a:lnSpc>
                        <a:spcAft>
                          <a:spcPts val="0"/>
                        </a:spcAft>
                      </a:pPr>
                      <a:r>
                        <a:rPr lang="en-US" sz="1200" b="1" dirty="0" err="1">
                          <a:latin typeface="Times New Roman"/>
                          <a:ea typeface="Calibri"/>
                          <a:cs typeface="Times New Roman"/>
                        </a:rPr>
                        <a:t>Dersin</a:t>
                      </a:r>
                      <a:r>
                        <a:rPr lang="en-US" sz="1200" b="1" dirty="0">
                          <a:latin typeface="Times New Roman"/>
                          <a:ea typeface="Calibri"/>
                          <a:cs typeface="Times New Roman"/>
                        </a:rPr>
                        <a:t> </a:t>
                      </a:r>
                      <a:r>
                        <a:rPr lang="en-US" sz="1200" b="1" dirty="0" err="1">
                          <a:latin typeface="Times New Roman"/>
                          <a:ea typeface="Calibri"/>
                          <a:cs typeface="Times New Roman"/>
                        </a:rPr>
                        <a:t>Konusu</a:t>
                      </a:r>
                      <a:r>
                        <a:rPr lang="en-US" sz="1200" b="1" dirty="0">
                          <a:latin typeface="Times New Roman"/>
                          <a:ea typeface="Calibri"/>
                          <a:cs typeface="Times New Roman"/>
                        </a:rPr>
                        <a:t>: </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885168">
                <a:tc>
                  <a:txBody>
                    <a:bodyPr/>
                    <a:lstStyle/>
                    <a:p>
                      <a:pPr>
                        <a:lnSpc>
                          <a:spcPct val="115000"/>
                        </a:lnSpc>
                        <a:spcAft>
                          <a:spcPts val="0"/>
                        </a:spcAft>
                      </a:pPr>
                      <a:endParaRPr lang="tr-TR" sz="1200">
                        <a:latin typeface="Calibri"/>
                        <a:ea typeface="Calibri"/>
                        <a:cs typeface="Times New Roman"/>
                      </a:endParaRPr>
                    </a:p>
                    <a:p>
                      <a:pPr>
                        <a:lnSpc>
                          <a:spcPct val="115000"/>
                        </a:lnSpc>
                        <a:spcAft>
                          <a:spcPts val="0"/>
                        </a:spcAft>
                      </a:pPr>
                      <a:r>
                        <a:rPr lang="en-US" sz="1200" b="1">
                          <a:latin typeface="Times New Roman"/>
                          <a:ea typeface="Calibri"/>
                          <a:cs typeface="Times New Roman"/>
                        </a:rPr>
                        <a:t>Öğrenci Sayısı </a:t>
                      </a:r>
                      <a:endParaRPr lang="tr-TR" sz="12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tr-TR" sz="1200" dirty="0">
                        <a:latin typeface="Calibri"/>
                        <a:ea typeface="Calibri"/>
                        <a:cs typeface="Times New Roman"/>
                      </a:endParaRPr>
                    </a:p>
                    <a:p>
                      <a:pPr>
                        <a:lnSpc>
                          <a:spcPct val="115000"/>
                        </a:lnSpc>
                        <a:spcAft>
                          <a:spcPts val="0"/>
                        </a:spcAft>
                      </a:pPr>
                      <a:r>
                        <a:rPr lang="en-US" sz="1200" b="1" dirty="0">
                          <a:latin typeface="Times New Roman"/>
                          <a:ea typeface="Calibri"/>
                          <a:cs typeface="Times New Roman"/>
                        </a:rPr>
                        <a:t>  ........ </a:t>
                      </a:r>
                      <a:r>
                        <a:rPr lang="en-US" sz="1200" b="1" dirty="0" err="1">
                          <a:latin typeface="Times New Roman"/>
                          <a:ea typeface="Calibri"/>
                          <a:cs typeface="Times New Roman"/>
                        </a:rPr>
                        <a:t>Kız</a:t>
                      </a:r>
                      <a:r>
                        <a:rPr lang="en-US" sz="1200" b="1" dirty="0">
                          <a:latin typeface="Times New Roman"/>
                          <a:ea typeface="Calibri"/>
                          <a:cs typeface="Times New Roman"/>
                        </a:rPr>
                        <a:t>           ......... </a:t>
                      </a:r>
                      <a:r>
                        <a:rPr lang="en-US" sz="1200" b="1" dirty="0" err="1">
                          <a:latin typeface="Times New Roman"/>
                          <a:ea typeface="Calibri"/>
                          <a:cs typeface="Times New Roman"/>
                        </a:rPr>
                        <a:t>Erkek</a:t>
                      </a:r>
                      <a:r>
                        <a:rPr lang="en-US" sz="1200" b="1" dirty="0">
                          <a:latin typeface="Times New Roman"/>
                          <a:ea typeface="Calibri"/>
                          <a:cs typeface="Times New Roman"/>
                        </a:rPr>
                        <a:t> </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511">
                <a:tc gridSpan="2">
                  <a:txBody>
                    <a:bodyPr/>
                    <a:lstStyle/>
                    <a:p>
                      <a:pPr>
                        <a:lnSpc>
                          <a:spcPct val="115000"/>
                        </a:lnSpc>
                        <a:spcAft>
                          <a:spcPts val="0"/>
                        </a:spcAft>
                      </a:pPr>
                      <a:r>
                        <a:rPr lang="en-US" sz="1200" b="1" dirty="0" err="1">
                          <a:latin typeface="Times New Roman"/>
                          <a:ea typeface="Calibri"/>
                          <a:cs typeface="Times New Roman"/>
                        </a:rPr>
                        <a:t>Sınıf</a:t>
                      </a:r>
                      <a:r>
                        <a:rPr lang="en-US" sz="1200" b="1" dirty="0">
                          <a:latin typeface="Times New Roman"/>
                          <a:ea typeface="Calibri"/>
                          <a:cs typeface="Times New Roman"/>
                        </a:rPr>
                        <a:t>/</a:t>
                      </a:r>
                      <a:r>
                        <a:rPr lang="en-US" sz="1200" b="1" dirty="0" err="1">
                          <a:latin typeface="Times New Roman"/>
                          <a:ea typeface="Calibri"/>
                          <a:cs typeface="Times New Roman"/>
                        </a:rPr>
                        <a:t>dersle</a:t>
                      </a:r>
                      <a:r>
                        <a:rPr lang="en-US" sz="1200" b="1" dirty="0">
                          <a:latin typeface="Times New Roman"/>
                          <a:ea typeface="Calibri"/>
                          <a:cs typeface="Times New Roman"/>
                        </a:rPr>
                        <a:t> </a:t>
                      </a:r>
                      <a:r>
                        <a:rPr lang="en-US" sz="1200" b="1" dirty="0" err="1">
                          <a:latin typeface="Times New Roman"/>
                          <a:ea typeface="Calibri"/>
                          <a:cs typeface="Times New Roman"/>
                        </a:rPr>
                        <a:t>ilgili</a:t>
                      </a:r>
                      <a:r>
                        <a:rPr lang="en-US" sz="1200" b="1" dirty="0">
                          <a:latin typeface="Times New Roman"/>
                          <a:ea typeface="Calibri"/>
                          <a:cs typeface="Times New Roman"/>
                        </a:rPr>
                        <a:t> </a:t>
                      </a:r>
                      <a:r>
                        <a:rPr lang="en-US" sz="1200" b="1" dirty="0" err="1">
                          <a:latin typeface="Times New Roman"/>
                          <a:ea typeface="Calibri"/>
                          <a:cs typeface="Times New Roman"/>
                        </a:rPr>
                        <a:t>genel</a:t>
                      </a:r>
                      <a:r>
                        <a:rPr lang="en-US" sz="1200" b="1" dirty="0">
                          <a:latin typeface="Times New Roman"/>
                          <a:ea typeface="Calibri"/>
                          <a:cs typeface="Times New Roman"/>
                        </a:rPr>
                        <a:t> </a:t>
                      </a:r>
                      <a:r>
                        <a:rPr lang="en-US" sz="1200" b="1" dirty="0" err="1">
                          <a:latin typeface="Times New Roman"/>
                          <a:ea typeface="Calibri"/>
                          <a:cs typeface="Times New Roman"/>
                        </a:rPr>
                        <a:t>gözlemler</a:t>
                      </a:r>
                      <a:r>
                        <a:rPr lang="en-US" sz="1200" b="1" dirty="0">
                          <a:latin typeface="Times New Roman"/>
                          <a:ea typeface="Calibri"/>
                          <a:cs typeface="Times New Roman"/>
                        </a:rPr>
                        <a:t>: (</a:t>
                      </a:r>
                      <a:r>
                        <a:rPr lang="en-US" sz="1200" b="1" dirty="0" err="1">
                          <a:latin typeface="Times New Roman"/>
                          <a:ea typeface="Calibri"/>
                          <a:cs typeface="Times New Roman"/>
                        </a:rPr>
                        <a:t>Sıra</a:t>
                      </a:r>
                      <a:r>
                        <a:rPr lang="en-US" sz="1200" b="1" dirty="0">
                          <a:latin typeface="Times New Roman"/>
                          <a:ea typeface="Calibri"/>
                          <a:cs typeface="Times New Roman"/>
                        </a:rPr>
                        <a:t> </a:t>
                      </a:r>
                      <a:r>
                        <a:rPr lang="en-US" sz="1200" b="1" dirty="0" err="1">
                          <a:latin typeface="Times New Roman"/>
                          <a:ea typeface="Calibri"/>
                          <a:cs typeface="Times New Roman"/>
                        </a:rPr>
                        <a:t>düzeni</a:t>
                      </a:r>
                      <a:r>
                        <a:rPr lang="en-US" sz="1200" b="1" dirty="0">
                          <a:latin typeface="Times New Roman"/>
                          <a:ea typeface="Calibri"/>
                          <a:cs typeface="Times New Roman"/>
                        </a:rPr>
                        <a:t>, </a:t>
                      </a:r>
                      <a:r>
                        <a:rPr lang="en-US" sz="1200" b="1" dirty="0" err="1">
                          <a:latin typeface="Times New Roman"/>
                          <a:ea typeface="Calibri"/>
                          <a:cs typeface="Times New Roman"/>
                        </a:rPr>
                        <a:t>hazırlanan</a:t>
                      </a:r>
                      <a:r>
                        <a:rPr lang="en-US" sz="1200" b="1" dirty="0">
                          <a:latin typeface="Times New Roman"/>
                          <a:ea typeface="Calibri"/>
                          <a:cs typeface="Times New Roman"/>
                        </a:rPr>
                        <a:t> </a:t>
                      </a:r>
                      <a:r>
                        <a:rPr lang="en-US" sz="1200" b="1" dirty="0" err="1">
                          <a:latin typeface="Times New Roman"/>
                          <a:ea typeface="Calibri"/>
                          <a:cs typeface="Times New Roman"/>
                        </a:rPr>
                        <a:t>ders</a:t>
                      </a:r>
                      <a:r>
                        <a:rPr lang="en-US" sz="1200" b="1" dirty="0">
                          <a:latin typeface="Times New Roman"/>
                          <a:ea typeface="Calibri"/>
                          <a:cs typeface="Times New Roman"/>
                        </a:rPr>
                        <a:t> </a:t>
                      </a:r>
                      <a:r>
                        <a:rPr lang="en-US" sz="1200" b="1" dirty="0" err="1">
                          <a:latin typeface="Times New Roman"/>
                          <a:ea typeface="Calibri"/>
                          <a:cs typeface="Times New Roman"/>
                        </a:rPr>
                        <a:t>araç</a:t>
                      </a:r>
                      <a:r>
                        <a:rPr lang="en-US" sz="1200" b="1" dirty="0">
                          <a:latin typeface="Times New Roman"/>
                          <a:ea typeface="Calibri"/>
                          <a:cs typeface="Times New Roman"/>
                        </a:rPr>
                        <a:t> </a:t>
                      </a:r>
                      <a:r>
                        <a:rPr lang="en-US" sz="1200" b="1" dirty="0" err="1">
                          <a:latin typeface="Times New Roman"/>
                          <a:ea typeface="Calibri"/>
                          <a:cs typeface="Times New Roman"/>
                        </a:rPr>
                        <a:t>ve</a:t>
                      </a:r>
                      <a:r>
                        <a:rPr lang="en-US" sz="1200" b="1" dirty="0">
                          <a:latin typeface="Times New Roman"/>
                          <a:ea typeface="Calibri"/>
                          <a:cs typeface="Times New Roman"/>
                        </a:rPr>
                        <a:t> </a:t>
                      </a:r>
                      <a:r>
                        <a:rPr lang="en-US" sz="1200" b="1" dirty="0" err="1">
                          <a:latin typeface="Times New Roman"/>
                          <a:ea typeface="Calibri"/>
                          <a:cs typeface="Times New Roman"/>
                        </a:rPr>
                        <a:t>gereçleri</a:t>
                      </a:r>
                      <a:r>
                        <a:rPr lang="en-US" sz="1200" b="1" dirty="0">
                          <a:latin typeface="Times New Roman"/>
                          <a:ea typeface="Calibri"/>
                          <a:cs typeface="Times New Roman"/>
                        </a:rPr>
                        <a:t>, </a:t>
                      </a:r>
                      <a:r>
                        <a:rPr lang="en-US" sz="1200" b="1" dirty="0" err="1">
                          <a:latin typeface="Times New Roman"/>
                          <a:ea typeface="Calibri"/>
                          <a:cs typeface="Times New Roman"/>
                        </a:rPr>
                        <a:t>materyaller</a:t>
                      </a:r>
                      <a:r>
                        <a:rPr lang="en-US" sz="1200" b="1" dirty="0">
                          <a:latin typeface="Times New Roman"/>
                          <a:ea typeface="Calibri"/>
                          <a:cs typeface="Times New Roman"/>
                        </a:rPr>
                        <a:t> vs.) </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421511">
                <a:tc gridSpan="2">
                  <a:txBody>
                    <a:bodyPr/>
                    <a:lstStyle/>
                    <a:p>
                      <a:pPr>
                        <a:lnSpc>
                          <a:spcPct val="115000"/>
                        </a:lnSpc>
                        <a:spcAft>
                          <a:spcPts val="0"/>
                        </a:spcAft>
                      </a:pPr>
                      <a:r>
                        <a:rPr lang="en-US" sz="1200" b="1" dirty="0" err="1">
                          <a:latin typeface="Times New Roman"/>
                          <a:ea typeface="Calibri"/>
                          <a:cs typeface="Times New Roman"/>
                        </a:rPr>
                        <a:t>Dersin</a:t>
                      </a:r>
                      <a:r>
                        <a:rPr lang="en-US" sz="1200" b="1" dirty="0">
                          <a:latin typeface="Times New Roman"/>
                          <a:ea typeface="Calibri"/>
                          <a:cs typeface="Times New Roman"/>
                        </a:rPr>
                        <a:t> </a:t>
                      </a:r>
                      <a:r>
                        <a:rPr lang="en-US" sz="1200" b="1" dirty="0" err="1">
                          <a:latin typeface="Times New Roman"/>
                          <a:ea typeface="Calibri"/>
                          <a:cs typeface="Times New Roman"/>
                        </a:rPr>
                        <a:t>üç</a:t>
                      </a:r>
                      <a:r>
                        <a:rPr lang="en-US" sz="1200" b="1" dirty="0">
                          <a:latin typeface="Times New Roman"/>
                          <a:ea typeface="Calibri"/>
                          <a:cs typeface="Times New Roman"/>
                        </a:rPr>
                        <a:t> </a:t>
                      </a:r>
                      <a:r>
                        <a:rPr lang="en-US" sz="1200" b="1" dirty="0" err="1">
                          <a:latin typeface="Times New Roman"/>
                          <a:ea typeface="Calibri"/>
                          <a:cs typeface="Times New Roman"/>
                        </a:rPr>
                        <a:t>aşamasında</a:t>
                      </a:r>
                      <a:r>
                        <a:rPr lang="en-US" sz="1200" b="1" dirty="0">
                          <a:latin typeface="Times New Roman"/>
                          <a:ea typeface="Calibri"/>
                          <a:cs typeface="Times New Roman"/>
                        </a:rPr>
                        <a:t> </a:t>
                      </a:r>
                      <a:r>
                        <a:rPr lang="en-US" sz="1200" b="1" dirty="0" err="1">
                          <a:latin typeface="Times New Roman"/>
                          <a:ea typeface="Calibri"/>
                          <a:cs typeface="Times New Roman"/>
                        </a:rPr>
                        <a:t>gerçekleştirilen</a:t>
                      </a:r>
                      <a:r>
                        <a:rPr lang="en-US" sz="1200" b="1" dirty="0">
                          <a:latin typeface="Times New Roman"/>
                          <a:ea typeface="Calibri"/>
                          <a:cs typeface="Times New Roman"/>
                        </a:rPr>
                        <a:t> </a:t>
                      </a:r>
                      <a:r>
                        <a:rPr lang="en-US" sz="1200" b="1" dirty="0" err="1">
                          <a:latin typeface="Times New Roman"/>
                          <a:ea typeface="Calibri"/>
                          <a:cs typeface="Times New Roman"/>
                        </a:rPr>
                        <a:t>faaliyetlerin</a:t>
                      </a:r>
                      <a:r>
                        <a:rPr lang="en-US" sz="1200" b="1" dirty="0">
                          <a:latin typeface="Times New Roman"/>
                          <a:ea typeface="Calibri"/>
                          <a:cs typeface="Times New Roman"/>
                        </a:rPr>
                        <a:t> </a:t>
                      </a:r>
                      <a:r>
                        <a:rPr lang="en-US" sz="1200" b="1" dirty="0" err="1">
                          <a:latin typeface="Times New Roman"/>
                          <a:ea typeface="Calibri"/>
                          <a:cs typeface="Times New Roman"/>
                        </a:rPr>
                        <a:t>özeti</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421511">
                <a:tc gridSpan="2">
                  <a:txBody>
                    <a:bodyPr/>
                    <a:lstStyle/>
                    <a:p>
                      <a:pPr>
                        <a:lnSpc>
                          <a:spcPct val="115000"/>
                        </a:lnSpc>
                        <a:spcAft>
                          <a:spcPts val="0"/>
                        </a:spcAft>
                      </a:pPr>
                      <a:r>
                        <a:rPr lang="en-US" sz="1200" b="1" dirty="0">
                          <a:latin typeface="Times New Roman"/>
                          <a:ea typeface="Calibri"/>
                          <a:cs typeface="Times New Roman"/>
                        </a:rPr>
                        <a:t>1. </a:t>
                      </a:r>
                      <a:r>
                        <a:rPr lang="en-US" sz="1200" b="1" dirty="0" err="1">
                          <a:latin typeface="Times New Roman"/>
                          <a:ea typeface="Calibri"/>
                          <a:cs typeface="Times New Roman"/>
                        </a:rPr>
                        <a:t>Giriş</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421511">
                <a:tc gridSpan="2">
                  <a:txBody>
                    <a:bodyPr/>
                    <a:lstStyle/>
                    <a:p>
                      <a:pPr>
                        <a:lnSpc>
                          <a:spcPct val="115000"/>
                        </a:lnSpc>
                        <a:spcAft>
                          <a:spcPts val="0"/>
                        </a:spcAft>
                      </a:pPr>
                      <a:r>
                        <a:rPr lang="en-US" sz="1200" b="1" dirty="0">
                          <a:latin typeface="Times New Roman"/>
                          <a:ea typeface="Calibri"/>
                          <a:cs typeface="Times New Roman"/>
                        </a:rPr>
                        <a:t>2. Ana </a:t>
                      </a:r>
                      <a:r>
                        <a:rPr lang="en-US" sz="1200" b="1" dirty="0" err="1">
                          <a:latin typeface="Times New Roman"/>
                          <a:ea typeface="Calibri"/>
                          <a:cs typeface="Times New Roman"/>
                        </a:rPr>
                        <a:t>Etkinlikler</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421511">
                <a:tc gridSpan="2">
                  <a:txBody>
                    <a:bodyPr/>
                    <a:lstStyle/>
                    <a:p>
                      <a:pPr>
                        <a:lnSpc>
                          <a:spcPct val="115000"/>
                        </a:lnSpc>
                        <a:spcAft>
                          <a:spcPts val="0"/>
                        </a:spcAft>
                      </a:pPr>
                      <a:r>
                        <a:rPr lang="en-US" sz="1200" b="1" dirty="0">
                          <a:latin typeface="Times New Roman"/>
                          <a:ea typeface="Calibri"/>
                          <a:cs typeface="Times New Roman"/>
                        </a:rPr>
                        <a:t>3. </a:t>
                      </a:r>
                      <a:r>
                        <a:rPr lang="en-US" sz="1200" b="1" dirty="0" err="1">
                          <a:latin typeface="Times New Roman"/>
                          <a:ea typeface="Calibri"/>
                          <a:cs typeface="Times New Roman"/>
                        </a:rPr>
                        <a:t>Bitiş</a:t>
                      </a:r>
                      <a:r>
                        <a:rPr lang="en-US" sz="1200" b="1" dirty="0">
                          <a:latin typeface="Times New Roman"/>
                          <a:ea typeface="Calibri"/>
                          <a:cs typeface="Times New Roman"/>
                        </a:rPr>
                        <a:t> </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421511">
                <a:tc gridSpan="2">
                  <a:txBody>
                    <a:bodyPr/>
                    <a:lstStyle/>
                    <a:p>
                      <a:pPr>
                        <a:lnSpc>
                          <a:spcPct val="115000"/>
                        </a:lnSpc>
                        <a:spcAft>
                          <a:spcPts val="0"/>
                        </a:spcAft>
                      </a:pPr>
                      <a:r>
                        <a:rPr lang="en-US" sz="1200" b="1" dirty="0" err="1">
                          <a:latin typeface="Times New Roman"/>
                          <a:ea typeface="Calibri"/>
                          <a:cs typeface="Times New Roman"/>
                        </a:rPr>
                        <a:t>Genel</a:t>
                      </a:r>
                      <a:r>
                        <a:rPr lang="en-US" sz="1200" b="1" dirty="0">
                          <a:latin typeface="Times New Roman"/>
                          <a:ea typeface="Calibri"/>
                          <a:cs typeface="Times New Roman"/>
                        </a:rPr>
                        <a:t> </a:t>
                      </a:r>
                      <a:r>
                        <a:rPr lang="en-US" sz="1200" b="1" dirty="0" err="1">
                          <a:latin typeface="Times New Roman"/>
                          <a:ea typeface="Calibri"/>
                          <a:cs typeface="Times New Roman"/>
                        </a:rPr>
                        <a:t>Yorumlar</a:t>
                      </a:r>
                      <a:r>
                        <a:rPr lang="en-US" sz="1200" b="1" dirty="0">
                          <a:latin typeface="Times New Roman"/>
                          <a:ea typeface="Calibri"/>
                          <a:cs typeface="Times New Roman"/>
                        </a:rPr>
                        <a:t> </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bl>
          </a:graphicData>
        </a:graphic>
      </p:graphicFrame>
      <p:sp>
        <p:nvSpPr>
          <p:cNvPr id="14" name="13 Dikdörtgen"/>
          <p:cNvSpPr/>
          <p:nvPr/>
        </p:nvSpPr>
        <p:spPr>
          <a:xfrm>
            <a:off x="251520" y="908720"/>
            <a:ext cx="8712968" cy="430887"/>
          </a:xfrm>
          <a:prstGeom prst="rect">
            <a:avLst/>
          </a:prstGeom>
        </p:spPr>
        <p:txBody>
          <a:bodyPr wrap="square">
            <a:spAutoFit/>
          </a:bodyPr>
          <a:lstStyle/>
          <a:p>
            <a:pPr lvl="0"/>
            <a:r>
              <a:rPr lang="tr-TR" sz="2200" b="1" dirty="0" smtClean="0">
                <a:solidFill>
                  <a:srgbClr val="FF0000"/>
                </a:solidFill>
              </a:rPr>
              <a:t>DANIŞMAN ÖĞRETMENLER TARAFFINDAN DOLDURULACAK FORM 4-A</a:t>
            </a: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1"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DERS İÇİ FAALİYETLER</a:t>
            </a:r>
            <a:endParaRPr lang="tr-TR" sz="3200" dirty="0">
              <a:solidFill>
                <a:schemeClr val="bg1"/>
              </a:solidFill>
              <a:effectLst/>
            </a:endParaRPr>
          </a:p>
        </p:txBody>
      </p:sp>
      <p:sp>
        <p:nvSpPr>
          <p:cNvPr id="14" name="13 Dikdörtgen"/>
          <p:cNvSpPr/>
          <p:nvPr/>
        </p:nvSpPr>
        <p:spPr>
          <a:xfrm>
            <a:off x="251520" y="908720"/>
            <a:ext cx="8712968" cy="430887"/>
          </a:xfrm>
          <a:prstGeom prst="rect">
            <a:avLst/>
          </a:prstGeom>
        </p:spPr>
        <p:txBody>
          <a:bodyPr wrap="square">
            <a:spAutoFit/>
          </a:bodyPr>
          <a:lstStyle/>
          <a:p>
            <a:pPr lvl="0"/>
            <a:r>
              <a:rPr lang="tr-TR" sz="2200" b="1" dirty="0" smtClean="0">
                <a:solidFill>
                  <a:srgbClr val="FF0000"/>
                </a:solidFill>
              </a:rPr>
              <a:t>DANIŞMAN ÖĞRETMENLER TARAFFINDAN DOLDURULACAK FORM 4-A</a:t>
            </a:r>
          </a:p>
        </p:txBody>
      </p:sp>
      <p:sp>
        <p:nvSpPr>
          <p:cNvPr id="696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Calibri" pitchFamily="34" charset="0"/>
                <a:cs typeface="Arial" pitchFamily="34" charset="0"/>
              </a:rPr>
              <a:t>Danışman Öğretmen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9" name="18 Tablo"/>
          <p:cNvGraphicFramePr>
            <a:graphicFrameLocks noGrp="1"/>
          </p:cNvGraphicFramePr>
          <p:nvPr/>
        </p:nvGraphicFramePr>
        <p:xfrm>
          <a:off x="395536" y="1556792"/>
          <a:ext cx="4536504" cy="4895450"/>
        </p:xfrm>
        <a:graphic>
          <a:graphicData uri="http://schemas.openxmlformats.org/drawingml/2006/table">
            <a:tbl>
              <a:tblPr/>
              <a:tblGrid>
                <a:gridCol w="381471"/>
                <a:gridCol w="3013621"/>
                <a:gridCol w="1141412"/>
              </a:tblGrid>
              <a:tr h="660073">
                <a:tc rowSpan="3">
                  <a:txBody>
                    <a:bodyPr/>
                    <a:lstStyle/>
                    <a:p>
                      <a:pPr marL="71755" marR="71755" algn="ctr">
                        <a:lnSpc>
                          <a:spcPct val="115000"/>
                        </a:lnSpc>
                        <a:spcAft>
                          <a:spcPts val="0"/>
                        </a:spcAft>
                      </a:pPr>
                      <a:r>
                        <a:rPr lang="en-US" sz="1200" b="1" dirty="0" err="1">
                          <a:latin typeface="Times New Roman"/>
                          <a:ea typeface="Calibri"/>
                          <a:cs typeface="Times New Roman"/>
                        </a:rPr>
                        <a:t>Öğrenci</a:t>
                      </a:r>
                      <a:r>
                        <a:rPr lang="en-US" sz="1200" b="1" dirty="0">
                          <a:latin typeface="Times New Roman"/>
                          <a:ea typeface="Calibri"/>
                          <a:cs typeface="Times New Roman"/>
                        </a:rPr>
                        <a:t> </a:t>
                      </a:r>
                      <a:r>
                        <a:rPr lang="en-US" sz="1200" b="1" dirty="0" err="1">
                          <a:latin typeface="Times New Roman"/>
                          <a:ea typeface="Calibri"/>
                          <a:cs typeface="Times New Roman"/>
                        </a:rPr>
                        <a:t>Merkezli</a:t>
                      </a:r>
                      <a:endParaRPr lang="tr-TR" sz="1200" dirty="0">
                        <a:latin typeface="Calibri"/>
                        <a:ea typeface="Calibri"/>
                        <a:cs typeface="Times New Roman"/>
                      </a:endParaRPr>
                    </a:p>
                  </a:txBody>
                  <a:tcPr marL="64546" marR="64546"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dirty="0">
                          <a:latin typeface="Times New Roman"/>
                          <a:ea typeface="Calibri"/>
                          <a:cs typeface="Times New Roman"/>
                        </a:rPr>
                        <a:t>1. </a:t>
                      </a:r>
                      <a:r>
                        <a:rPr lang="en-US" sz="1200" b="1" dirty="0" err="1">
                          <a:latin typeface="Times New Roman"/>
                          <a:ea typeface="Calibri"/>
                          <a:cs typeface="Times New Roman"/>
                        </a:rPr>
                        <a:t>Farklı</a:t>
                      </a:r>
                      <a:r>
                        <a:rPr lang="en-US" sz="1200" b="1" dirty="0">
                          <a:latin typeface="Times New Roman"/>
                          <a:ea typeface="Calibri"/>
                          <a:cs typeface="Times New Roman"/>
                        </a:rPr>
                        <a:t> </a:t>
                      </a:r>
                      <a:r>
                        <a:rPr lang="en-US" sz="1200" b="1" dirty="0" err="1">
                          <a:latin typeface="Times New Roman"/>
                          <a:ea typeface="Calibri"/>
                          <a:cs typeface="Times New Roman"/>
                        </a:rPr>
                        <a:t>öğretim</a:t>
                      </a:r>
                      <a:r>
                        <a:rPr lang="en-US" sz="1200" b="1" dirty="0">
                          <a:latin typeface="Times New Roman"/>
                          <a:ea typeface="Calibri"/>
                          <a:cs typeface="Times New Roman"/>
                        </a:rPr>
                        <a:t> </a:t>
                      </a:r>
                      <a:r>
                        <a:rPr lang="en-US" sz="1200" b="1" dirty="0" err="1">
                          <a:latin typeface="Times New Roman"/>
                          <a:ea typeface="Calibri"/>
                          <a:cs typeface="Times New Roman"/>
                        </a:rPr>
                        <a:t>yöntem</a:t>
                      </a:r>
                      <a:r>
                        <a:rPr lang="en-US" sz="1200" b="1" dirty="0">
                          <a:latin typeface="Times New Roman"/>
                          <a:ea typeface="Calibri"/>
                          <a:cs typeface="Times New Roman"/>
                        </a:rPr>
                        <a:t> </a:t>
                      </a:r>
                      <a:r>
                        <a:rPr lang="en-US" sz="1200" b="1" dirty="0" err="1">
                          <a:latin typeface="Times New Roman"/>
                          <a:ea typeface="Calibri"/>
                          <a:cs typeface="Times New Roman"/>
                        </a:rPr>
                        <a:t>ve</a:t>
                      </a:r>
                      <a:r>
                        <a:rPr lang="en-US" sz="1200" b="1" dirty="0">
                          <a:latin typeface="Times New Roman"/>
                          <a:ea typeface="Calibri"/>
                          <a:cs typeface="Times New Roman"/>
                        </a:rPr>
                        <a:t> </a:t>
                      </a:r>
                      <a:r>
                        <a:rPr lang="en-US" sz="1200" b="1" dirty="0" err="1">
                          <a:latin typeface="Times New Roman"/>
                          <a:ea typeface="Calibri"/>
                          <a:cs typeface="Times New Roman"/>
                        </a:rPr>
                        <a:t>tekniklerini</a:t>
                      </a:r>
                      <a:r>
                        <a:rPr lang="en-US" sz="1200" b="1" dirty="0">
                          <a:latin typeface="Times New Roman"/>
                          <a:ea typeface="Calibri"/>
                          <a:cs typeface="Times New Roman"/>
                        </a:rPr>
                        <a:t> </a:t>
                      </a:r>
                      <a:r>
                        <a:rPr lang="en-US" sz="1200" b="1" dirty="0" err="1">
                          <a:latin typeface="Times New Roman"/>
                          <a:ea typeface="Calibri"/>
                          <a:cs typeface="Times New Roman"/>
                        </a:rPr>
                        <a:t>kullanır</a:t>
                      </a:r>
                      <a:r>
                        <a:rPr lang="en-US" sz="1200" dirty="0">
                          <a:latin typeface="Times New Roman"/>
                          <a:ea typeface="Calibri"/>
                          <a:cs typeface="Times New Roman"/>
                        </a:rPr>
                        <a:t> </a:t>
                      </a:r>
                      <a:endParaRPr lang="tr-TR" sz="1200" dirty="0">
                        <a:latin typeface="Calibri"/>
                        <a:ea typeface="Calibri"/>
                        <a:cs typeface="Times New Roman"/>
                      </a:endParaRPr>
                    </a:p>
                    <a:p>
                      <a:pPr>
                        <a:lnSpc>
                          <a:spcPct val="115000"/>
                        </a:lnSpc>
                        <a:spcAft>
                          <a:spcPts val="0"/>
                        </a:spcAft>
                      </a:pPr>
                      <a:r>
                        <a:rPr lang="en-US" sz="1200" dirty="0" err="1">
                          <a:latin typeface="Times New Roman"/>
                          <a:ea typeface="Calibri"/>
                          <a:cs typeface="Times New Roman"/>
                        </a:rPr>
                        <a:t>Örnek</a:t>
                      </a:r>
                      <a:r>
                        <a:rPr lang="en-US" sz="1200" dirty="0">
                          <a:latin typeface="Times New Roman"/>
                          <a:ea typeface="Calibri"/>
                          <a:cs typeface="Times New Roman"/>
                        </a:rPr>
                        <a:t> </a:t>
                      </a:r>
                      <a:r>
                        <a:rPr lang="en-US" sz="1200" dirty="0" err="1">
                          <a:latin typeface="Times New Roman"/>
                          <a:ea typeface="Calibri"/>
                          <a:cs typeface="Times New Roman"/>
                        </a:rPr>
                        <a:t>olay</a:t>
                      </a:r>
                      <a:r>
                        <a:rPr lang="en-US" sz="1200" dirty="0">
                          <a:latin typeface="Times New Roman"/>
                          <a:ea typeface="Calibri"/>
                          <a:cs typeface="Times New Roman"/>
                        </a:rPr>
                        <a:t>, </a:t>
                      </a:r>
                      <a:r>
                        <a:rPr lang="en-US" sz="1200" dirty="0" err="1">
                          <a:latin typeface="Times New Roman"/>
                          <a:ea typeface="Calibri"/>
                          <a:cs typeface="Times New Roman"/>
                        </a:rPr>
                        <a:t>arazi</a:t>
                      </a:r>
                      <a:r>
                        <a:rPr lang="en-US" sz="1200" dirty="0">
                          <a:latin typeface="Times New Roman"/>
                          <a:ea typeface="Calibri"/>
                          <a:cs typeface="Times New Roman"/>
                        </a:rPr>
                        <a:t> </a:t>
                      </a:r>
                      <a:r>
                        <a:rPr lang="en-US" sz="1200" dirty="0" err="1">
                          <a:latin typeface="Times New Roman"/>
                          <a:ea typeface="Calibri"/>
                          <a:cs typeface="Times New Roman"/>
                        </a:rPr>
                        <a:t>çalışması</a:t>
                      </a:r>
                      <a:r>
                        <a:rPr lang="en-US" sz="1200" dirty="0">
                          <a:latin typeface="Times New Roman"/>
                          <a:ea typeface="Calibri"/>
                          <a:cs typeface="Times New Roman"/>
                        </a:rPr>
                        <a:t>, </a:t>
                      </a:r>
                      <a:r>
                        <a:rPr lang="en-US" sz="1200" dirty="0" err="1">
                          <a:latin typeface="Times New Roman"/>
                          <a:ea typeface="Calibri"/>
                          <a:cs typeface="Times New Roman"/>
                        </a:rPr>
                        <a:t>altı</a:t>
                      </a:r>
                      <a:r>
                        <a:rPr lang="en-US" sz="1200" dirty="0">
                          <a:latin typeface="Times New Roman"/>
                          <a:ea typeface="Calibri"/>
                          <a:cs typeface="Times New Roman"/>
                        </a:rPr>
                        <a:t> </a:t>
                      </a:r>
                      <a:r>
                        <a:rPr lang="en-US" sz="1200" dirty="0" err="1">
                          <a:latin typeface="Times New Roman"/>
                          <a:ea typeface="Calibri"/>
                          <a:cs typeface="Times New Roman"/>
                        </a:rPr>
                        <a:t>şapka</a:t>
                      </a:r>
                      <a:r>
                        <a:rPr lang="en-US" sz="1200" dirty="0">
                          <a:latin typeface="Times New Roman"/>
                          <a:ea typeface="Calibri"/>
                          <a:cs typeface="Times New Roman"/>
                        </a:rPr>
                        <a:t>, </a:t>
                      </a:r>
                      <a:r>
                        <a:rPr lang="en-US" sz="1200" dirty="0" err="1">
                          <a:latin typeface="Times New Roman"/>
                          <a:ea typeface="Calibri"/>
                          <a:cs typeface="Times New Roman"/>
                        </a:rPr>
                        <a:t>Sokratik</a:t>
                      </a:r>
                      <a:r>
                        <a:rPr lang="en-US" sz="1200" dirty="0">
                          <a:latin typeface="Times New Roman"/>
                          <a:ea typeface="Calibri"/>
                          <a:cs typeface="Times New Roman"/>
                        </a:rPr>
                        <a:t> </a:t>
                      </a:r>
                      <a:r>
                        <a:rPr lang="en-US" sz="1200" dirty="0" err="1">
                          <a:latin typeface="Times New Roman"/>
                          <a:ea typeface="Calibri"/>
                          <a:cs typeface="Times New Roman"/>
                        </a:rPr>
                        <a:t>tartışma</a:t>
                      </a:r>
                      <a:r>
                        <a:rPr lang="en-US" sz="1200" dirty="0">
                          <a:latin typeface="Times New Roman"/>
                          <a:ea typeface="Calibri"/>
                          <a:cs typeface="Times New Roman"/>
                        </a:rPr>
                        <a:t>, </a:t>
                      </a:r>
                      <a:r>
                        <a:rPr lang="en-US" sz="1200" dirty="0" err="1">
                          <a:latin typeface="Times New Roman"/>
                          <a:ea typeface="Calibri"/>
                          <a:cs typeface="Times New Roman"/>
                        </a:rPr>
                        <a:t>ayrılıp</a:t>
                      </a:r>
                      <a:r>
                        <a:rPr lang="en-US" sz="1200" dirty="0">
                          <a:latin typeface="Times New Roman"/>
                          <a:ea typeface="Calibri"/>
                          <a:cs typeface="Times New Roman"/>
                        </a:rPr>
                        <a:t> </a:t>
                      </a:r>
                      <a:r>
                        <a:rPr lang="en-US" sz="1200" dirty="0" err="1">
                          <a:latin typeface="Times New Roman"/>
                          <a:ea typeface="Calibri"/>
                          <a:cs typeface="Times New Roman"/>
                        </a:rPr>
                        <a:t>birleşme</a:t>
                      </a:r>
                      <a:r>
                        <a:rPr lang="en-US" sz="1200" dirty="0">
                          <a:latin typeface="Times New Roman"/>
                          <a:ea typeface="Calibri"/>
                          <a:cs typeface="Times New Roman"/>
                        </a:rPr>
                        <a:t> </a:t>
                      </a:r>
                      <a:r>
                        <a:rPr lang="en-US" sz="1200" dirty="0" err="1">
                          <a:latin typeface="Times New Roman"/>
                          <a:ea typeface="Calibri"/>
                          <a:cs typeface="Times New Roman"/>
                        </a:rPr>
                        <a:t>ve</a:t>
                      </a:r>
                      <a:r>
                        <a:rPr lang="en-US" sz="1200" dirty="0">
                          <a:latin typeface="Times New Roman"/>
                          <a:ea typeface="Calibri"/>
                          <a:cs typeface="Times New Roman"/>
                        </a:rPr>
                        <a:t> </a:t>
                      </a:r>
                      <a:r>
                        <a:rPr lang="en-US" sz="1200" dirty="0" err="1">
                          <a:latin typeface="Times New Roman"/>
                          <a:ea typeface="Calibri"/>
                          <a:cs typeface="Times New Roman"/>
                        </a:rPr>
                        <a:t>istasyon</a:t>
                      </a:r>
                      <a:r>
                        <a:rPr lang="en-US" sz="1200" dirty="0">
                          <a:latin typeface="Times New Roman"/>
                          <a:ea typeface="Calibri"/>
                          <a:cs typeface="Times New Roman"/>
                        </a:rPr>
                        <a:t> </a:t>
                      </a:r>
                      <a:r>
                        <a:rPr lang="en-US" sz="1200" dirty="0" err="1">
                          <a:latin typeface="Times New Roman"/>
                          <a:ea typeface="Calibri"/>
                          <a:cs typeface="Times New Roman"/>
                        </a:rPr>
                        <a:t>gibi</a:t>
                      </a:r>
                      <a:r>
                        <a:rPr lang="en-US" sz="1200" dirty="0">
                          <a:latin typeface="Times New Roman"/>
                          <a:ea typeface="Calibri"/>
                          <a:cs typeface="Times New Roman"/>
                        </a:rPr>
                        <a:t> </a:t>
                      </a:r>
                      <a:r>
                        <a:rPr lang="en-US" sz="1200" dirty="0" err="1">
                          <a:latin typeface="Times New Roman"/>
                          <a:ea typeface="Calibri"/>
                          <a:cs typeface="Times New Roman"/>
                        </a:rPr>
                        <a:t>farklı</a:t>
                      </a:r>
                      <a:r>
                        <a:rPr lang="en-US" sz="1200" dirty="0">
                          <a:latin typeface="Times New Roman"/>
                          <a:ea typeface="Calibri"/>
                          <a:cs typeface="Times New Roman"/>
                        </a:rPr>
                        <a:t> </a:t>
                      </a:r>
                      <a:r>
                        <a:rPr lang="en-US" sz="1200" dirty="0" err="1">
                          <a:latin typeface="Times New Roman"/>
                          <a:ea typeface="Calibri"/>
                          <a:cs typeface="Times New Roman"/>
                        </a:rPr>
                        <a:t>yöntem</a:t>
                      </a:r>
                      <a:r>
                        <a:rPr lang="en-US" sz="1200" dirty="0">
                          <a:latin typeface="Times New Roman"/>
                          <a:ea typeface="Calibri"/>
                          <a:cs typeface="Times New Roman"/>
                        </a:rPr>
                        <a:t> </a:t>
                      </a:r>
                      <a:r>
                        <a:rPr lang="en-US" sz="1200" dirty="0" err="1">
                          <a:latin typeface="Times New Roman"/>
                          <a:ea typeface="Calibri"/>
                          <a:cs typeface="Times New Roman"/>
                        </a:rPr>
                        <a:t>ve</a:t>
                      </a:r>
                      <a:r>
                        <a:rPr lang="en-US" sz="1200" dirty="0">
                          <a:latin typeface="Times New Roman"/>
                          <a:ea typeface="Calibri"/>
                          <a:cs typeface="Times New Roman"/>
                        </a:rPr>
                        <a:t> </a:t>
                      </a:r>
                      <a:r>
                        <a:rPr lang="en-US" sz="1200" dirty="0" err="1">
                          <a:latin typeface="Times New Roman"/>
                          <a:ea typeface="Calibri"/>
                          <a:cs typeface="Times New Roman"/>
                        </a:rPr>
                        <a:t>teknikleri</a:t>
                      </a:r>
                      <a:r>
                        <a:rPr lang="en-US" sz="1200" dirty="0">
                          <a:latin typeface="Times New Roman"/>
                          <a:ea typeface="Calibri"/>
                          <a:cs typeface="Times New Roman"/>
                        </a:rPr>
                        <a:t> </a:t>
                      </a:r>
                      <a:r>
                        <a:rPr lang="en-US" sz="1200" dirty="0" err="1">
                          <a:latin typeface="Times New Roman"/>
                          <a:ea typeface="Calibri"/>
                          <a:cs typeface="Times New Roman"/>
                        </a:rPr>
                        <a:t>kulllanır</a:t>
                      </a:r>
                      <a:r>
                        <a:rPr lang="en-US" sz="1200" dirty="0">
                          <a:latin typeface="Times New Roman"/>
                          <a:ea typeface="Calibri"/>
                          <a:cs typeface="Times New Roman"/>
                        </a:rPr>
                        <a:t>. </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tr-TR" sz="10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073">
                <a:tc vMerge="1">
                  <a:txBody>
                    <a:bodyPr/>
                    <a:lstStyle/>
                    <a:p>
                      <a:endParaRPr lang="tr-TR"/>
                    </a:p>
                  </a:txBody>
                  <a:tcPr/>
                </a:tc>
                <a:tc>
                  <a:txBody>
                    <a:bodyPr/>
                    <a:lstStyle/>
                    <a:p>
                      <a:pPr>
                        <a:lnSpc>
                          <a:spcPct val="115000"/>
                        </a:lnSpc>
                        <a:spcAft>
                          <a:spcPts val="0"/>
                        </a:spcAft>
                      </a:pPr>
                      <a:r>
                        <a:rPr lang="en-US" sz="1200" b="1" dirty="0">
                          <a:latin typeface="Times New Roman"/>
                          <a:ea typeface="Calibri"/>
                          <a:cs typeface="Times New Roman"/>
                        </a:rPr>
                        <a:t>2. </a:t>
                      </a:r>
                      <a:r>
                        <a:rPr lang="en-US" sz="1200" b="1" dirty="0" err="1">
                          <a:latin typeface="Times New Roman"/>
                          <a:ea typeface="Calibri"/>
                          <a:cs typeface="Times New Roman"/>
                        </a:rPr>
                        <a:t>Grup</a:t>
                      </a:r>
                      <a:r>
                        <a:rPr lang="en-US" sz="1200" b="1" dirty="0">
                          <a:latin typeface="Times New Roman"/>
                          <a:ea typeface="Calibri"/>
                          <a:cs typeface="Times New Roman"/>
                        </a:rPr>
                        <a:t> </a:t>
                      </a:r>
                      <a:r>
                        <a:rPr lang="en-US" sz="1200" b="1" dirty="0" err="1">
                          <a:latin typeface="Times New Roman"/>
                          <a:ea typeface="Calibri"/>
                          <a:cs typeface="Times New Roman"/>
                        </a:rPr>
                        <a:t>çalışması</a:t>
                      </a:r>
                      <a:r>
                        <a:rPr lang="en-US" sz="1200" b="1" dirty="0">
                          <a:latin typeface="Times New Roman"/>
                          <a:ea typeface="Calibri"/>
                          <a:cs typeface="Times New Roman"/>
                        </a:rPr>
                        <a:t> </a:t>
                      </a:r>
                      <a:r>
                        <a:rPr lang="en-US" sz="1200" b="1" dirty="0" err="1">
                          <a:latin typeface="Times New Roman"/>
                          <a:ea typeface="Calibri"/>
                          <a:cs typeface="Times New Roman"/>
                        </a:rPr>
                        <a:t>yaptırır</a:t>
                      </a:r>
                      <a:endParaRPr lang="tr-TR" sz="1200" dirty="0">
                        <a:latin typeface="Calibri"/>
                        <a:ea typeface="Calibri"/>
                        <a:cs typeface="Times New Roman"/>
                      </a:endParaRPr>
                    </a:p>
                    <a:p>
                      <a:pPr>
                        <a:lnSpc>
                          <a:spcPct val="115000"/>
                        </a:lnSpc>
                        <a:spcAft>
                          <a:spcPts val="0"/>
                        </a:spcAft>
                      </a:pPr>
                      <a:r>
                        <a:rPr lang="en-US" sz="1200" dirty="0" err="1">
                          <a:latin typeface="Times New Roman"/>
                          <a:ea typeface="Calibri"/>
                          <a:cs typeface="Times New Roman"/>
                        </a:rPr>
                        <a:t>Öğrenciler</a:t>
                      </a:r>
                      <a:r>
                        <a:rPr lang="en-US" sz="1200" dirty="0">
                          <a:latin typeface="Times New Roman"/>
                          <a:ea typeface="Calibri"/>
                          <a:cs typeface="Times New Roman"/>
                        </a:rPr>
                        <a:t> </a:t>
                      </a:r>
                      <a:r>
                        <a:rPr lang="en-US" sz="1200" dirty="0" err="1">
                          <a:latin typeface="Times New Roman"/>
                          <a:ea typeface="Calibri"/>
                          <a:cs typeface="Times New Roman"/>
                        </a:rPr>
                        <a:t>iki</a:t>
                      </a:r>
                      <a:r>
                        <a:rPr lang="en-US" sz="1200" dirty="0">
                          <a:latin typeface="Times New Roman"/>
                          <a:ea typeface="Calibri"/>
                          <a:cs typeface="Times New Roman"/>
                        </a:rPr>
                        <a:t> </a:t>
                      </a:r>
                      <a:r>
                        <a:rPr lang="en-US" sz="1200" dirty="0" err="1">
                          <a:latin typeface="Times New Roman"/>
                          <a:ea typeface="Calibri"/>
                          <a:cs typeface="Times New Roman"/>
                        </a:rPr>
                        <a:t>ya</a:t>
                      </a:r>
                      <a:r>
                        <a:rPr lang="en-US" sz="1200" dirty="0">
                          <a:latin typeface="Times New Roman"/>
                          <a:ea typeface="Calibri"/>
                          <a:cs typeface="Times New Roman"/>
                        </a:rPr>
                        <a:t> </a:t>
                      </a:r>
                      <a:r>
                        <a:rPr lang="en-US" sz="1200" dirty="0" err="1">
                          <a:latin typeface="Times New Roman"/>
                          <a:ea typeface="Calibri"/>
                          <a:cs typeface="Times New Roman"/>
                        </a:rPr>
                        <a:t>da</a:t>
                      </a:r>
                      <a:r>
                        <a:rPr lang="en-US" sz="1200" dirty="0">
                          <a:latin typeface="Times New Roman"/>
                          <a:ea typeface="Calibri"/>
                          <a:cs typeface="Times New Roman"/>
                        </a:rPr>
                        <a:t> </a:t>
                      </a:r>
                      <a:r>
                        <a:rPr lang="en-US" sz="1200" dirty="0" err="1">
                          <a:latin typeface="Times New Roman"/>
                          <a:ea typeface="Calibri"/>
                          <a:cs typeface="Times New Roman"/>
                        </a:rPr>
                        <a:t>daha</a:t>
                      </a:r>
                      <a:r>
                        <a:rPr lang="en-US" sz="1200" dirty="0">
                          <a:latin typeface="Times New Roman"/>
                          <a:ea typeface="Calibri"/>
                          <a:cs typeface="Times New Roman"/>
                        </a:rPr>
                        <a:t> </a:t>
                      </a:r>
                      <a:r>
                        <a:rPr lang="en-US" sz="1200" dirty="0" err="1">
                          <a:latin typeface="Times New Roman"/>
                          <a:ea typeface="Calibri"/>
                          <a:cs typeface="Times New Roman"/>
                        </a:rPr>
                        <a:t>fazla</a:t>
                      </a:r>
                      <a:r>
                        <a:rPr lang="en-US" sz="1200" dirty="0">
                          <a:latin typeface="Times New Roman"/>
                          <a:ea typeface="Calibri"/>
                          <a:cs typeface="Times New Roman"/>
                        </a:rPr>
                        <a:t> </a:t>
                      </a:r>
                      <a:r>
                        <a:rPr lang="en-US" sz="1200" dirty="0" err="1">
                          <a:latin typeface="Times New Roman"/>
                          <a:ea typeface="Calibri"/>
                          <a:cs typeface="Times New Roman"/>
                        </a:rPr>
                        <a:t>kişiden</a:t>
                      </a:r>
                      <a:r>
                        <a:rPr lang="en-US" sz="1200" dirty="0">
                          <a:latin typeface="Times New Roman"/>
                          <a:ea typeface="Calibri"/>
                          <a:cs typeface="Times New Roman"/>
                        </a:rPr>
                        <a:t> </a:t>
                      </a:r>
                      <a:r>
                        <a:rPr lang="en-US" sz="1200" dirty="0" err="1">
                          <a:latin typeface="Times New Roman"/>
                          <a:ea typeface="Calibri"/>
                          <a:cs typeface="Times New Roman"/>
                        </a:rPr>
                        <a:t>oluşan</a:t>
                      </a:r>
                      <a:r>
                        <a:rPr lang="en-US" sz="1200" dirty="0">
                          <a:latin typeface="Times New Roman"/>
                          <a:ea typeface="Calibri"/>
                          <a:cs typeface="Times New Roman"/>
                        </a:rPr>
                        <a:t> </a:t>
                      </a:r>
                      <a:r>
                        <a:rPr lang="en-US" sz="1200" dirty="0" err="1">
                          <a:latin typeface="Times New Roman"/>
                          <a:ea typeface="Calibri"/>
                          <a:cs typeface="Times New Roman"/>
                        </a:rPr>
                        <a:t>gruplar</a:t>
                      </a:r>
                      <a:r>
                        <a:rPr lang="en-US" sz="1200" dirty="0">
                          <a:latin typeface="Times New Roman"/>
                          <a:ea typeface="Calibri"/>
                          <a:cs typeface="Times New Roman"/>
                        </a:rPr>
                        <a:t> </a:t>
                      </a:r>
                      <a:r>
                        <a:rPr lang="en-US" sz="1200" dirty="0" err="1">
                          <a:latin typeface="Times New Roman"/>
                          <a:ea typeface="Calibri"/>
                          <a:cs typeface="Times New Roman"/>
                        </a:rPr>
                        <a:t>halinde</a:t>
                      </a:r>
                      <a:r>
                        <a:rPr lang="en-US" sz="1200" dirty="0">
                          <a:latin typeface="Times New Roman"/>
                          <a:ea typeface="Calibri"/>
                          <a:cs typeface="Times New Roman"/>
                        </a:rPr>
                        <a:t> </a:t>
                      </a:r>
                      <a:r>
                        <a:rPr lang="en-US" sz="1200" dirty="0" err="1">
                          <a:latin typeface="Times New Roman"/>
                          <a:ea typeface="Calibri"/>
                          <a:cs typeface="Times New Roman"/>
                        </a:rPr>
                        <a:t>çalışırlar</a:t>
                      </a:r>
                      <a:r>
                        <a:rPr lang="en-US" sz="1200" dirty="0">
                          <a:latin typeface="Times New Roman"/>
                          <a:ea typeface="Calibri"/>
                          <a:cs typeface="Times New Roman"/>
                        </a:rPr>
                        <a:t>; </a:t>
                      </a:r>
                      <a:r>
                        <a:rPr lang="en-US" sz="1200" dirty="0" err="1">
                          <a:latin typeface="Times New Roman"/>
                          <a:ea typeface="Calibri"/>
                          <a:cs typeface="Times New Roman"/>
                        </a:rPr>
                        <a:t>küçük</a:t>
                      </a:r>
                      <a:r>
                        <a:rPr lang="en-US" sz="1200" dirty="0">
                          <a:latin typeface="Times New Roman"/>
                          <a:ea typeface="Calibri"/>
                          <a:cs typeface="Times New Roman"/>
                        </a:rPr>
                        <a:t> </a:t>
                      </a:r>
                      <a:r>
                        <a:rPr lang="en-US" sz="1200" dirty="0" err="1">
                          <a:latin typeface="Times New Roman"/>
                          <a:ea typeface="Calibri"/>
                          <a:cs typeface="Times New Roman"/>
                        </a:rPr>
                        <a:t>grup</a:t>
                      </a:r>
                      <a:r>
                        <a:rPr lang="en-US" sz="1200" dirty="0">
                          <a:latin typeface="Times New Roman"/>
                          <a:ea typeface="Calibri"/>
                          <a:cs typeface="Times New Roman"/>
                        </a:rPr>
                        <a:t> </a:t>
                      </a:r>
                      <a:r>
                        <a:rPr lang="en-US" sz="1200" dirty="0" err="1">
                          <a:latin typeface="Times New Roman"/>
                          <a:ea typeface="Calibri"/>
                          <a:cs typeface="Times New Roman"/>
                        </a:rPr>
                        <a:t>tartışmaları</a:t>
                      </a:r>
                      <a:r>
                        <a:rPr lang="en-US" sz="1200" dirty="0">
                          <a:latin typeface="Times New Roman"/>
                          <a:ea typeface="Calibri"/>
                          <a:cs typeface="Times New Roman"/>
                        </a:rPr>
                        <a:t> </a:t>
                      </a:r>
                      <a:r>
                        <a:rPr lang="en-US" sz="1200" dirty="0" err="1">
                          <a:latin typeface="Times New Roman"/>
                          <a:ea typeface="Calibri"/>
                          <a:cs typeface="Times New Roman"/>
                        </a:rPr>
                        <a:t>yaparlar</a:t>
                      </a:r>
                      <a:r>
                        <a:rPr lang="en-US" sz="1200" dirty="0">
                          <a:latin typeface="Times New Roman"/>
                          <a:ea typeface="Calibri"/>
                          <a:cs typeface="Times New Roman"/>
                        </a:rPr>
                        <a:t>. </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tr-TR" sz="10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073">
                <a:tc vMerge="1">
                  <a:txBody>
                    <a:bodyPr/>
                    <a:lstStyle/>
                    <a:p>
                      <a:endParaRPr lang="tr-TR"/>
                    </a:p>
                  </a:txBody>
                  <a:tcPr/>
                </a:tc>
                <a:tc>
                  <a:txBody>
                    <a:bodyPr/>
                    <a:lstStyle/>
                    <a:p>
                      <a:pPr>
                        <a:lnSpc>
                          <a:spcPct val="115000"/>
                        </a:lnSpc>
                        <a:spcAft>
                          <a:spcPts val="0"/>
                        </a:spcAft>
                      </a:pPr>
                      <a:r>
                        <a:rPr lang="en-US" sz="1200" b="1" dirty="0">
                          <a:latin typeface="Times New Roman"/>
                          <a:ea typeface="Calibri"/>
                          <a:cs typeface="Times New Roman"/>
                        </a:rPr>
                        <a:t>3. </a:t>
                      </a:r>
                      <a:r>
                        <a:rPr lang="en-US" sz="1200" b="1" dirty="0" err="1">
                          <a:latin typeface="Times New Roman"/>
                          <a:ea typeface="Calibri"/>
                          <a:cs typeface="Times New Roman"/>
                        </a:rPr>
                        <a:t>Bireysel</a:t>
                      </a:r>
                      <a:r>
                        <a:rPr lang="en-US" sz="1200" b="1" dirty="0">
                          <a:latin typeface="Times New Roman"/>
                          <a:ea typeface="Calibri"/>
                          <a:cs typeface="Times New Roman"/>
                        </a:rPr>
                        <a:t> </a:t>
                      </a:r>
                      <a:r>
                        <a:rPr lang="en-US" sz="1200" b="1" dirty="0" err="1">
                          <a:latin typeface="Times New Roman"/>
                          <a:ea typeface="Calibri"/>
                          <a:cs typeface="Times New Roman"/>
                        </a:rPr>
                        <a:t>çalışma</a:t>
                      </a:r>
                      <a:r>
                        <a:rPr lang="en-US" sz="1200" b="1" dirty="0">
                          <a:latin typeface="Times New Roman"/>
                          <a:ea typeface="Calibri"/>
                          <a:cs typeface="Times New Roman"/>
                        </a:rPr>
                        <a:t> </a:t>
                      </a:r>
                      <a:r>
                        <a:rPr lang="en-US" sz="1200" b="1" dirty="0" err="1">
                          <a:latin typeface="Times New Roman"/>
                          <a:ea typeface="Calibri"/>
                          <a:cs typeface="Times New Roman"/>
                        </a:rPr>
                        <a:t>yaptırır</a:t>
                      </a:r>
                      <a:endParaRPr lang="tr-TR" sz="1200" dirty="0">
                        <a:latin typeface="Calibri"/>
                        <a:ea typeface="Calibri"/>
                        <a:cs typeface="Times New Roman"/>
                      </a:endParaRPr>
                    </a:p>
                    <a:p>
                      <a:pPr>
                        <a:lnSpc>
                          <a:spcPct val="115000"/>
                        </a:lnSpc>
                        <a:spcAft>
                          <a:spcPts val="0"/>
                        </a:spcAft>
                      </a:pPr>
                      <a:r>
                        <a:rPr lang="en-US" sz="1200" dirty="0" err="1">
                          <a:latin typeface="Times New Roman"/>
                          <a:ea typeface="Calibri"/>
                          <a:cs typeface="Times New Roman"/>
                        </a:rPr>
                        <a:t>Öğrenciler</a:t>
                      </a:r>
                      <a:r>
                        <a:rPr lang="en-US" sz="1200" dirty="0">
                          <a:latin typeface="Times New Roman"/>
                          <a:ea typeface="Calibri"/>
                          <a:cs typeface="Times New Roman"/>
                        </a:rPr>
                        <a:t> </a:t>
                      </a:r>
                      <a:r>
                        <a:rPr lang="en-US" sz="1200" dirty="0" err="1">
                          <a:latin typeface="Times New Roman"/>
                          <a:ea typeface="Calibri"/>
                          <a:cs typeface="Times New Roman"/>
                        </a:rPr>
                        <a:t>çalışma</a:t>
                      </a:r>
                      <a:r>
                        <a:rPr lang="en-US" sz="1200" dirty="0">
                          <a:latin typeface="Times New Roman"/>
                          <a:ea typeface="Calibri"/>
                          <a:cs typeface="Times New Roman"/>
                        </a:rPr>
                        <a:t> </a:t>
                      </a:r>
                      <a:r>
                        <a:rPr lang="en-US" sz="1200" dirty="0" err="1">
                          <a:latin typeface="Times New Roman"/>
                          <a:ea typeface="Calibri"/>
                          <a:cs typeface="Times New Roman"/>
                        </a:rPr>
                        <a:t>yaprağı</a:t>
                      </a:r>
                      <a:r>
                        <a:rPr lang="en-US" sz="1200" dirty="0">
                          <a:latin typeface="Times New Roman"/>
                          <a:ea typeface="Calibri"/>
                          <a:cs typeface="Times New Roman"/>
                        </a:rPr>
                        <a:t>, </a:t>
                      </a:r>
                      <a:r>
                        <a:rPr lang="en-US" sz="1200" dirty="0" err="1">
                          <a:latin typeface="Times New Roman"/>
                          <a:ea typeface="Calibri"/>
                          <a:cs typeface="Times New Roman"/>
                        </a:rPr>
                        <a:t>fotoğraf</a:t>
                      </a:r>
                      <a:r>
                        <a:rPr lang="en-US" sz="1200" dirty="0">
                          <a:latin typeface="Times New Roman"/>
                          <a:ea typeface="Calibri"/>
                          <a:cs typeface="Times New Roman"/>
                        </a:rPr>
                        <a:t> </a:t>
                      </a:r>
                      <a:r>
                        <a:rPr lang="en-US" sz="1200" dirty="0" err="1">
                          <a:latin typeface="Times New Roman"/>
                          <a:ea typeface="Calibri"/>
                          <a:cs typeface="Times New Roman"/>
                        </a:rPr>
                        <a:t>ve</a:t>
                      </a:r>
                      <a:r>
                        <a:rPr lang="en-US" sz="1200" dirty="0">
                          <a:latin typeface="Times New Roman"/>
                          <a:ea typeface="Calibri"/>
                          <a:cs typeface="Times New Roman"/>
                        </a:rPr>
                        <a:t> </a:t>
                      </a:r>
                      <a:r>
                        <a:rPr lang="en-US" sz="1200" dirty="0" err="1">
                          <a:latin typeface="Times New Roman"/>
                          <a:ea typeface="Calibri"/>
                          <a:cs typeface="Times New Roman"/>
                        </a:rPr>
                        <a:t>metin</a:t>
                      </a:r>
                      <a:r>
                        <a:rPr lang="en-US" sz="1200" dirty="0">
                          <a:latin typeface="Times New Roman"/>
                          <a:ea typeface="Calibri"/>
                          <a:cs typeface="Times New Roman"/>
                        </a:rPr>
                        <a:t> </a:t>
                      </a:r>
                      <a:r>
                        <a:rPr lang="en-US" sz="1200" dirty="0" err="1">
                          <a:latin typeface="Times New Roman"/>
                          <a:ea typeface="Calibri"/>
                          <a:cs typeface="Times New Roman"/>
                        </a:rPr>
                        <a:t>gibi</a:t>
                      </a:r>
                      <a:r>
                        <a:rPr lang="en-US" sz="1200" dirty="0">
                          <a:latin typeface="Times New Roman"/>
                          <a:ea typeface="Calibri"/>
                          <a:cs typeface="Times New Roman"/>
                        </a:rPr>
                        <a:t> </a:t>
                      </a:r>
                      <a:r>
                        <a:rPr lang="en-US" sz="1200" dirty="0" err="1">
                          <a:latin typeface="Times New Roman"/>
                          <a:ea typeface="Calibri"/>
                          <a:cs typeface="Times New Roman"/>
                        </a:rPr>
                        <a:t>materyallerle</a:t>
                      </a:r>
                      <a:r>
                        <a:rPr lang="en-US" sz="1200" dirty="0">
                          <a:latin typeface="Times New Roman"/>
                          <a:ea typeface="Calibri"/>
                          <a:cs typeface="Times New Roman"/>
                        </a:rPr>
                        <a:t> </a:t>
                      </a:r>
                      <a:r>
                        <a:rPr lang="en-US" sz="1200" dirty="0" err="1">
                          <a:latin typeface="Times New Roman"/>
                          <a:ea typeface="Calibri"/>
                          <a:cs typeface="Times New Roman"/>
                        </a:rPr>
                        <a:t>çalışarak</a:t>
                      </a:r>
                      <a:r>
                        <a:rPr lang="en-US" sz="1200" dirty="0">
                          <a:latin typeface="Times New Roman"/>
                          <a:ea typeface="Calibri"/>
                          <a:cs typeface="Times New Roman"/>
                        </a:rPr>
                        <a:t> </a:t>
                      </a:r>
                      <a:r>
                        <a:rPr lang="en-US" sz="1200" dirty="0" err="1">
                          <a:latin typeface="Times New Roman"/>
                          <a:ea typeface="Calibri"/>
                          <a:cs typeface="Times New Roman"/>
                        </a:rPr>
                        <a:t>belirlenen</a:t>
                      </a:r>
                      <a:r>
                        <a:rPr lang="en-US" sz="1200" dirty="0">
                          <a:latin typeface="Times New Roman"/>
                          <a:ea typeface="Calibri"/>
                          <a:cs typeface="Times New Roman"/>
                        </a:rPr>
                        <a:t> </a:t>
                      </a:r>
                      <a:r>
                        <a:rPr lang="en-US" sz="1200" dirty="0" err="1">
                          <a:latin typeface="Times New Roman"/>
                          <a:ea typeface="Calibri"/>
                          <a:cs typeface="Times New Roman"/>
                        </a:rPr>
                        <a:t>amacı</a:t>
                      </a:r>
                      <a:r>
                        <a:rPr lang="en-US" sz="1200" dirty="0">
                          <a:latin typeface="Times New Roman"/>
                          <a:ea typeface="Calibri"/>
                          <a:cs typeface="Times New Roman"/>
                        </a:rPr>
                        <a:t> </a:t>
                      </a:r>
                      <a:r>
                        <a:rPr lang="en-US" sz="1200" dirty="0" err="1">
                          <a:latin typeface="Times New Roman"/>
                          <a:ea typeface="Calibri"/>
                          <a:cs typeface="Times New Roman"/>
                        </a:rPr>
                        <a:t>gerçekleştirir</a:t>
                      </a:r>
                      <a:r>
                        <a:rPr lang="en-US" sz="1200" dirty="0">
                          <a:latin typeface="Times New Roman"/>
                          <a:ea typeface="Calibri"/>
                          <a:cs typeface="Times New Roman"/>
                        </a:rPr>
                        <a:t>. </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tr-TR" sz="10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660073">
                <a:tc rowSpan="3">
                  <a:txBody>
                    <a:bodyPr/>
                    <a:lstStyle/>
                    <a:p>
                      <a:pPr marL="71755" marR="71755" algn="ctr">
                        <a:lnSpc>
                          <a:spcPct val="115000"/>
                        </a:lnSpc>
                        <a:spcAft>
                          <a:spcPts val="0"/>
                        </a:spcAft>
                      </a:pPr>
                      <a:r>
                        <a:rPr lang="en-US" sz="1200" b="1">
                          <a:latin typeface="Times New Roman"/>
                          <a:ea typeface="Calibri"/>
                          <a:cs typeface="Times New Roman"/>
                        </a:rPr>
                        <a:t>Öğretmen Merkezli</a:t>
                      </a:r>
                      <a:endParaRPr lang="tr-TR" sz="1200">
                        <a:latin typeface="Calibri"/>
                        <a:ea typeface="Calibri"/>
                        <a:cs typeface="Times New Roman"/>
                      </a:endParaRPr>
                    </a:p>
                  </a:txBody>
                  <a:tcPr marL="64546" marR="64546"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b="1" dirty="0">
                          <a:latin typeface="Times New Roman"/>
                          <a:ea typeface="Calibri"/>
                          <a:cs typeface="Times New Roman"/>
                        </a:rPr>
                        <a:t>4. </a:t>
                      </a:r>
                      <a:r>
                        <a:rPr lang="en-US" sz="1200" b="1" dirty="0" err="1">
                          <a:latin typeface="Times New Roman"/>
                          <a:ea typeface="Calibri"/>
                          <a:cs typeface="Times New Roman"/>
                        </a:rPr>
                        <a:t>Dersi</a:t>
                      </a:r>
                      <a:r>
                        <a:rPr lang="en-US" sz="1200" b="1" dirty="0">
                          <a:latin typeface="Times New Roman"/>
                          <a:ea typeface="Calibri"/>
                          <a:cs typeface="Times New Roman"/>
                        </a:rPr>
                        <a:t> </a:t>
                      </a:r>
                      <a:r>
                        <a:rPr lang="en-US" sz="1200" b="1" dirty="0" err="1">
                          <a:latin typeface="Times New Roman"/>
                          <a:ea typeface="Calibri"/>
                          <a:cs typeface="Times New Roman"/>
                        </a:rPr>
                        <a:t>anlatır</a:t>
                      </a:r>
                      <a:r>
                        <a:rPr lang="en-US" sz="1200" b="1" dirty="0">
                          <a:latin typeface="Times New Roman"/>
                          <a:ea typeface="Calibri"/>
                          <a:cs typeface="Times New Roman"/>
                        </a:rPr>
                        <a:t>  </a:t>
                      </a:r>
                      <a:endParaRPr lang="tr-TR" sz="1200" dirty="0">
                        <a:latin typeface="Calibri"/>
                        <a:ea typeface="Calibri"/>
                        <a:cs typeface="Times New Roman"/>
                      </a:endParaRPr>
                    </a:p>
                    <a:p>
                      <a:pPr>
                        <a:lnSpc>
                          <a:spcPct val="115000"/>
                        </a:lnSpc>
                        <a:spcAft>
                          <a:spcPts val="0"/>
                        </a:spcAft>
                      </a:pPr>
                      <a:r>
                        <a:rPr lang="en-US" sz="1200" dirty="0" err="1">
                          <a:latin typeface="Times New Roman"/>
                          <a:ea typeface="Calibri"/>
                          <a:cs typeface="Times New Roman"/>
                        </a:rPr>
                        <a:t>İçerik</a:t>
                      </a:r>
                      <a:r>
                        <a:rPr lang="en-US" sz="1200" dirty="0">
                          <a:latin typeface="Times New Roman"/>
                          <a:ea typeface="Calibri"/>
                          <a:cs typeface="Times New Roman"/>
                        </a:rPr>
                        <a:t> </a:t>
                      </a:r>
                      <a:r>
                        <a:rPr lang="en-US" sz="1200" dirty="0" err="1">
                          <a:latin typeface="Times New Roman"/>
                          <a:ea typeface="Calibri"/>
                          <a:cs typeface="Times New Roman"/>
                        </a:rPr>
                        <a:t>ya</a:t>
                      </a:r>
                      <a:r>
                        <a:rPr lang="en-US" sz="1200" dirty="0">
                          <a:latin typeface="Times New Roman"/>
                          <a:ea typeface="Calibri"/>
                          <a:cs typeface="Times New Roman"/>
                        </a:rPr>
                        <a:t> </a:t>
                      </a:r>
                      <a:r>
                        <a:rPr lang="en-US" sz="1200" dirty="0" err="1">
                          <a:latin typeface="Times New Roman"/>
                          <a:ea typeface="Calibri"/>
                          <a:cs typeface="Times New Roman"/>
                        </a:rPr>
                        <a:t>da</a:t>
                      </a:r>
                      <a:r>
                        <a:rPr lang="en-US" sz="1200" dirty="0">
                          <a:latin typeface="Times New Roman"/>
                          <a:ea typeface="Calibri"/>
                          <a:cs typeface="Times New Roman"/>
                        </a:rPr>
                        <a:t> </a:t>
                      </a:r>
                      <a:r>
                        <a:rPr lang="en-US" sz="1200" dirty="0" err="1">
                          <a:latin typeface="Times New Roman"/>
                          <a:ea typeface="Calibri"/>
                          <a:cs typeface="Times New Roman"/>
                        </a:rPr>
                        <a:t>süreçlerle</a:t>
                      </a:r>
                      <a:r>
                        <a:rPr lang="en-US" sz="1200" dirty="0">
                          <a:latin typeface="Times New Roman"/>
                          <a:ea typeface="Calibri"/>
                          <a:cs typeface="Times New Roman"/>
                        </a:rPr>
                        <a:t> </a:t>
                      </a:r>
                      <a:r>
                        <a:rPr lang="en-US" sz="1200" dirty="0" err="1">
                          <a:latin typeface="Times New Roman"/>
                          <a:ea typeface="Calibri"/>
                          <a:cs typeface="Times New Roman"/>
                        </a:rPr>
                        <a:t>ilgili</a:t>
                      </a:r>
                      <a:r>
                        <a:rPr lang="en-US" sz="1200" dirty="0">
                          <a:latin typeface="Times New Roman"/>
                          <a:ea typeface="Calibri"/>
                          <a:cs typeface="Times New Roman"/>
                        </a:rPr>
                        <a:t> </a:t>
                      </a:r>
                      <a:r>
                        <a:rPr lang="en-US" sz="1200" dirty="0" err="1">
                          <a:latin typeface="Times New Roman"/>
                          <a:ea typeface="Calibri"/>
                          <a:cs typeface="Times New Roman"/>
                        </a:rPr>
                        <a:t>olguları</a:t>
                      </a:r>
                      <a:r>
                        <a:rPr lang="en-US" sz="1200" dirty="0">
                          <a:latin typeface="Times New Roman"/>
                          <a:ea typeface="Calibri"/>
                          <a:cs typeface="Times New Roman"/>
                        </a:rPr>
                        <a:t> </a:t>
                      </a:r>
                      <a:r>
                        <a:rPr lang="en-US" sz="1200" dirty="0" err="1">
                          <a:latin typeface="Times New Roman"/>
                          <a:ea typeface="Calibri"/>
                          <a:cs typeface="Times New Roman"/>
                        </a:rPr>
                        <a:t>ya</a:t>
                      </a:r>
                      <a:r>
                        <a:rPr lang="en-US" sz="1200" dirty="0">
                          <a:latin typeface="Times New Roman"/>
                          <a:ea typeface="Calibri"/>
                          <a:cs typeface="Times New Roman"/>
                        </a:rPr>
                        <a:t> </a:t>
                      </a:r>
                      <a:r>
                        <a:rPr lang="en-US" sz="1200" dirty="0" err="1">
                          <a:latin typeface="Times New Roman"/>
                          <a:ea typeface="Calibri"/>
                          <a:cs typeface="Times New Roman"/>
                        </a:rPr>
                        <a:t>da</a:t>
                      </a:r>
                      <a:r>
                        <a:rPr lang="en-US" sz="1200" dirty="0">
                          <a:latin typeface="Times New Roman"/>
                          <a:ea typeface="Calibri"/>
                          <a:cs typeface="Times New Roman"/>
                        </a:rPr>
                        <a:t> </a:t>
                      </a:r>
                      <a:r>
                        <a:rPr lang="en-US" sz="1200" dirty="0" err="1">
                          <a:latin typeface="Times New Roman"/>
                          <a:ea typeface="Calibri"/>
                          <a:cs typeface="Times New Roman"/>
                        </a:rPr>
                        <a:t>fikirleri</a:t>
                      </a:r>
                      <a:r>
                        <a:rPr lang="en-US" sz="1200" dirty="0">
                          <a:latin typeface="Times New Roman"/>
                          <a:ea typeface="Calibri"/>
                          <a:cs typeface="Times New Roman"/>
                        </a:rPr>
                        <a:t> </a:t>
                      </a:r>
                      <a:r>
                        <a:rPr lang="en-US" sz="1200" dirty="0" err="1">
                          <a:latin typeface="Times New Roman"/>
                          <a:ea typeface="Calibri"/>
                          <a:cs typeface="Times New Roman"/>
                        </a:rPr>
                        <a:t>verir</a:t>
                      </a:r>
                      <a:r>
                        <a:rPr lang="en-US" sz="1200" dirty="0">
                          <a:latin typeface="Times New Roman"/>
                          <a:ea typeface="Calibri"/>
                          <a:cs typeface="Times New Roman"/>
                        </a:rPr>
                        <a:t>; </a:t>
                      </a:r>
                      <a:r>
                        <a:rPr lang="en-US" sz="1200" dirty="0" err="1">
                          <a:latin typeface="Times New Roman"/>
                          <a:ea typeface="Calibri"/>
                          <a:cs typeface="Times New Roman"/>
                        </a:rPr>
                        <a:t>kendi</a:t>
                      </a:r>
                      <a:r>
                        <a:rPr lang="en-US" sz="1200" dirty="0">
                          <a:latin typeface="Times New Roman"/>
                          <a:ea typeface="Calibri"/>
                          <a:cs typeface="Times New Roman"/>
                        </a:rPr>
                        <a:t> </a:t>
                      </a:r>
                      <a:r>
                        <a:rPr lang="en-US" sz="1200" dirty="0" err="1">
                          <a:latin typeface="Times New Roman"/>
                          <a:ea typeface="Calibri"/>
                          <a:cs typeface="Times New Roman"/>
                        </a:rPr>
                        <a:t>düşüncelerini</a:t>
                      </a:r>
                      <a:r>
                        <a:rPr lang="en-US" sz="1200" dirty="0">
                          <a:latin typeface="Times New Roman"/>
                          <a:ea typeface="Calibri"/>
                          <a:cs typeface="Times New Roman"/>
                        </a:rPr>
                        <a:t> </a:t>
                      </a:r>
                      <a:r>
                        <a:rPr lang="en-US" sz="1200" dirty="0" err="1">
                          <a:latin typeface="Times New Roman"/>
                          <a:ea typeface="Calibri"/>
                          <a:cs typeface="Times New Roman"/>
                        </a:rPr>
                        <a:t>ifade</a:t>
                      </a:r>
                      <a:r>
                        <a:rPr lang="en-US" sz="1200" dirty="0">
                          <a:latin typeface="Times New Roman"/>
                          <a:ea typeface="Calibri"/>
                          <a:cs typeface="Times New Roman"/>
                        </a:rPr>
                        <a:t> </a:t>
                      </a:r>
                      <a:r>
                        <a:rPr lang="en-US" sz="1200" dirty="0" err="1">
                          <a:latin typeface="Times New Roman"/>
                          <a:ea typeface="Calibri"/>
                          <a:cs typeface="Times New Roman"/>
                        </a:rPr>
                        <a:t>eder</a:t>
                      </a:r>
                      <a:r>
                        <a:rPr lang="en-US" sz="1200" dirty="0">
                          <a:latin typeface="Times New Roman"/>
                          <a:ea typeface="Calibri"/>
                          <a:cs typeface="Times New Roman"/>
                        </a:rPr>
                        <a:t>.  </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tr-TR" sz="10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073">
                <a:tc vMerge="1">
                  <a:txBody>
                    <a:bodyPr/>
                    <a:lstStyle/>
                    <a:p>
                      <a:endParaRPr lang="tr-TR"/>
                    </a:p>
                  </a:txBody>
                  <a:tcPr/>
                </a:tc>
                <a:tc>
                  <a:txBody>
                    <a:bodyPr/>
                    <a:lstStyle/>
                    <a:p>
                      <a:pPr>
                        <a:lnSpc>
                          <a:spcPct val="115000"/>
                        </a:lnSpc>
                        <a:spcAft>
                          <a:spcPts val="0"/>
                        </a:spcAft>
                      </a:pPr>
                      <a:r>
                        <a:rPr lang="en-US" sz="1200" b="1" dirty="0">
                          <a:latin typeface="Times New Roman"/>
                          <a:ea typeface="Calibri"/>
                          <a:cs typeface="Times New Roman"/>
                        </a:rPr>
                        <a:t>5. </a:t>
                      </a:r>
                      <a:r>
                        <a:rPr lang="en-US" sz="1200" b="1" dirty="0" err="1">
                          <a:latin typeface="Times New Roman"/>
                          <a:ea typeface="Calibri"/>
                          <a:cs typeface="Times New Roman"/>
                        </a:rPr>
                        <a:t>Dersi</a:t>
                      </a:r>
                      <a:r>
                        <a:rPr lang="en-US" sz="1200" b="1" dirty="0">
                          <a:latin typeface="Times New Roman"/>
                          <a:ea typeface="Calibri"/>
                          <a:cs typeface="Times New Roman"/>
                        </a:rPr>
                        <a:t> </a:t>
                      </a:r>
                      <a:r>
                        <a:rPr lang="en-US" sz="1200" b="1" dirty="0" err="1">
                          <a:latin typeface="Times New Roman"/>
                          <a:ea typeface="Calibri"/>
                          <a:cs typeface="Times New Roman"/>
                        </a:rPr>
                        <a:t>sunum</a:t>
                      </a:r>
                      <a:r>
                        <a:rPr lang="en-US" sz="1200" b="1" dirty="0">
                          <a:latin typeface="Times New Roman"/>
                          <a:ea typeface="Calibri"/>
                          <a:cs typeface="Times New Roman"/>
                        </a:rPr>
                        <a:t> </a:t>
                      </a:r>
                      <a:r>
                        <a:rPr lang="en-US" sz="1200" b="1" dirty="0" err="1">
                          <a:latin typeface="Times New Roman"/>
                          <a:ea typeface="Calibri"/>
                          <a:cs typeface="Times New Roman"/>
                        </a:rPr>
                        <a:t>araçları</a:t>
                      </a:r>
                      <a:r>
                        <a:rPr lang="en-US" sz="1200" b="1" dirty="0">
                          <a:latin typeface="Times New Roman"/>
                          <a:ea typeface="Calibri"/>
                          <a:cs typeface="Times New Roman"/>
                        </a:rPr>
                        <a:t> </a:t>
                      </a:r>
                      <a:r>
                        <a:rPr lang="en-US" sz="1200" b="1" dirty="0" err="1">
                          <a:latin typeface="Times New Roman"/>
                          <a:ea typeface="Calibri"/>
                          <a:cs typeface="Times New Roman"/>
                        </a:rPr>
                        <a:t>kullanarak</a:t>
                      </a:r>
                      <a:r>
                        <a:rPr lang="en-US" sz="1200" b="1" dirty="0">
                          <a:latin typeface="Times New Roman"/>
                          <a:ea typeface="Calibri"/>
                          <a:cs typeface="Times New Roman"/>
                        </a:rPr>
                        <a:t> </a:t>
                      </a:r>
                      <a:r>
                        <a:rPr lang="en-US" sz="1200" b="1" dirty="0" err="1">
                          <a:latin typeface="Times New Roman"/>
                          <a:ea typeface="Calibri"/>
                          <a:cs typeface="Times New Roman"/>
                        </a:rPr>
                        <a:t>anlatır</a:t>
                      </a:r>
                      <a:endParaRPr lang="tr-TR" sz="1200" dirty="0">
                        <a:latin typeface="Calibri"/>
                        <a:ea typeface="Calibri"/>
                        <a:cs typeface="Times New Roman"/>
                      </a:endParaRPr>
                    </a:p>
                    <a:p>
                      <a:pPr>
                        <a:lnSpc>
                          <a:spcPct val="115000"/>
                        </a:lnSpc>
                        <a:spcAft>
                          <a:spcPts val="0"/>
                        </a:spcAft>
                      </a:pPr>
                      <a:r>
                        <a:rPr lang="en-US" sz="1200" dirty="0" err="1">
                          <a:latin typeface="Times New Roman"/>
                          <a:ea typeface="Calibri"/>
                          <a:cs typeface="Times New Roman"/>
                        </a:rPr>
                        <a:t>Sunum</a:t>
                      </a:r>
                      <a:r>
                        <a:rPr lang="en-US" sz="1200" dirty="0">
                          <a:latin typeface="Times New Roman"/>
                          <a:ea typeface="Calibri"/>
                          <a:cs typeface="Times New Roman"/>
                        </a:rPr>
                        <a:t> </a:t>
                      </a:r>
                      <a:r>
                        <a:rPr lang="en-US" sz="1200" dirty="0" err="1">
                          <a:latin typeface="Times New Roman"/>
                          <a:ea typeface="Calibri"/>
                          <a:cs typeface="Times New Roman"/>
                        </a:rPr>
                        <a:t>yazılımları</a:t>
                      </a:r>
                      <a:r>
                        <a:rPr lang="en-US" sz="1200" dirty="0">
                          <a:latin typeface="Times New Roman"/>
                          <a:ea typeface="Calibri"/>
                          <a:cs typeface="Times New Roman"/>
                        </a:rPr>
                        <a:t>, </a:t>
                      </a:r>
                      <a:r>
                        <a:rPr lang="en-US" sz="1200" dirty="0" err="1">
                          <a:latin typeface="Times New Roman"/>
                          <a:ea typeface="Calibri"/>
                          <a:cs typeface="Times New Roman"/>
                        </a:rPr>
                        <a:t>ders</a:t>
                      </a:r>
                      <a:r>
                        <a:rPr lang="en-US" sz="1200" dirty="0">
                          <a:latin typeface="Times New Roman"/>
                          <a:ea typeface="Calibri"/>
                          <a:cs typeface="Times New Roman"/>
                        </a:rPr>
                        <a:t> </a:t>
                      </a:r>
                      <a:r>
                        <a:rPr lang="en-US" sz="1200" dirty="0" err="1">
                          <a:latin typeface="Times New Roman"/>
                          <a:ea typeface="Calibri"/>
                          <a:cs typeface="Times New Roman"/>
                        </a:rPr>
                        <a:t>kitabı</a:t>
                      </a:r>
                      <a:r>
                        <a:rPr lang="en-US" sz="1200" dirty="0">
                          <a:latin typeface="Times New Roman"/>
                          <a:ea typeface="Calibri"/>
                          <a:cs typeface="Times New Roman"/>
                        </a:rPr>
                        <a:t>, </a:t>
                      </a:r>
                      <a:r>
                        <a:rPr lang="en-US" sz="1200" dirty="0" err="1">
                          <a:latin typeface="Times New Roman"/>
                          <a:ea typeface="Calibri"/>
                          <a:cs typeface="Times New Roman"/>
                        </a:rPr>
                        <a:t>akıllı</a:t>
                      </a:r>
                      <a:r>
                        <a:rPr lang="en-US" sz="1200" dirty="0">
                          <a:latin typeface="Times New Roman"/>
                          <a:ea typeface="Calibri"/>
                          <a:cs typeface="Times New Roman"/>
                        </a:rPr>
                        <a:t> </a:t>
                      </a:r>
                      <a:r>
                        <a:rPr lang="en-US" sz="1200" dirty="0" err="1">
                          <a:latin typeface="Times New Roman"/>
                          <a:ea typeface="Calibri"/>
                          <a:cs typeface="Times New Roman"/>
                        </a:rPr>
                        <a:t>tahta</a:t>
                      </a:r>
                      <a:r>
                        <a:rPr lang="en-US" sz="1200" dirty="0">
                          <a:latin typeface="Times New Roman"/>
                          <a:ea typeface="Calibri"/>
                          <a:cs typeface="Times New Roman"/>
                        </a:rPr>
                        <a:t> vb. </a:t>
                      </a:r>
                      <a:r>
                        <a:rPr lang="en-US" sz="1200" dirty="0" err="1">
                          <a:latin typeface="Times New Roman"/>
                          <a:ea typeface="Calibri"/>
                          <a:cs typeface="Times New Roman"/>
                        </a:rPr>
                        <a:t>kullanarak</a:t>
                      </a:r>
                      <a:r>
                        <a:rPr lang="en-US" sz="1200" dirty="0">
                          <a:latin typeface="Times New Roman"/>
                          <a:ea typeface="Calibri"/>
                          <a:cs typeface="Times New Roman"/>
                        </a:rPr>
                        <a:t> </a:t>
                      </a:r>
                      <a:r>
                        <a:rPr lang="en-US" sz="1200" dirty="0" err="1">
                          <a:latin typeface="Times New Roman"/>
                          <a:ea typeface="Calibri"/>
                          <a:cs typeface="Times New Roman"/>
                        </a:rPr>
                        <a:t>dersi</a:t>
                      </a:r>
                      <a:r>
                        <a:rPr lang="en-US" sz="1200" dirty="0">
                          <a:latin typeface="Times New Roman"/>
                          <a:ea typeface="Calibri"/>
                          <a:cs typeface="Times New Roman"/>
                        </a:rPr>
                        <a:t> </a:t>
                      </a:r>
                      <a:r>
                        <a:rPr lang="en-US" sz="1200" dirty="0" err="1">
                          <a:latin typeface="Times New Roman"/>
                          <a:ea typeface="Calibri"/>
                          <a:cs typeface="Times New Roman"/>
                        </a:rPr>
                        <a:t>anlatır</a:t>
                      </a:r>
                      <a:r>
                        <a:rPr lang="en-US" sz="1200" dirty="0">
                          <a:latin typeface="Times New Roman"/>
                          <a:ea typeface="Calibri"/>
                          <a:cs typeface="Times New Roman"/>
                        </a:rPr>
                        <a:t>. </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tr-TR" sz="10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073">
                <a:tc vMerge="1">
                  <a:txBody>
                    <a:bodyPr/>
                    <a:lstStyle/>
                    <a:p>
                      <a:endParaRPr lang="tr-TR"/>
                    </a:p>
                  </a:txBody>
                  <a:tcPr/>
                </a:tc>
                <a:tc>
                  <a:txBody>
                    <a:bodyPr/>
                    <a:lstStyle/>
                    <a:p>
                      <a:pPr>
                        <a:lnSpc>
                          <a:spcPct val="115000"/>
                        </a:lnSpc>
                        <a:spcAft>
                          <a:spcPts val="0"/>
                        </a:spcAft>
                      </a:pPr>
                      <a:r>
                        <a:rPr lang="en-US" sz="1200" b="1" dirty="0">
                          <a:latin typeface="Times New Roman"/>
                          <a:ea typeface="Calibri"/>
                          <a:cs typeface="Times New Roman"/>
                        </a:rPr>
                        <a:t>6. </a:t>
                      </a:r>
                      <a:r>
                        <a:rPr lang="en-US" sz="1200" b="1" dirty="0" err="1">
                          <a:latin typeface="Times New Roman"/>
                          <a:ea typeface="Calibri"/>
                          <a:cs typeface="Times New Roman"/>
                        </a:rPr>
                        <a:t>Soru</a:t>
                      </a:r>
                      <a:r>
                        <a:rPr lang="en-US" sz="1200" b="1" dirty="0">
                          <a:latin typeface="Times New Roman"/>
                          <a:ea typeface="Calibri"/>
                          <a:cs typeface="Times New Roman"/>
                        </a:rPr>
                        <a:t> </a:t>
                      </a:r>
                      <a:r>
                        <a:rPr lang="en-US" sz="1200" b="1" dirty="0" err="1">
                          <a:latin typeface="Times New Roman"/>
                          <a:ea typeface="Calibri"/>
                          <a:cs typeface="Times New Roman"/>
                        </a:rPr>
                        <a:t>sorar</a:t>
                      </a:r>
                      <a:endParaRPr lang="tr-TR" sz="1200" dirty="0">
                        <a:latin typeface="Calibri"/>
                        <a:ea typeface="Calibri"/>
                        <a:cs typeface="Times New Roman"/>
                      </a:endParaRPr>
                    </a:p>
                    <a:p>
                      <a:pPr>
                        <a:lnSpc>
                          <a:spcPct val="115000"/>
                        </a:lnSpc>
                        <a:spcAft>
                          <a:spcPts val="0"/>
                        </a:spcAft>
                      </a:pPr>
                      <a:r>
                        <a:rPr lang="en-US" sz="1200" dirty="0" err="1">
                          <a:latin typeface="Times New Roman"/>
                          <a:ea typeface="Calibri"/>
                          <a:cs typeface="Times New Roman"/>
                        </a:rPr>
                        <a:t>İçerik</a:t>
                      </a:r>
                      <a:r>
                        <a:rPr lang="en-US" sz="1200" dirty="0">
                          <a:latin typeface="Times New Roman"/>
                          <a:ea typeface="Calibri"/>
                          <a:cs typeface="Times New Roman"/>
                        </a:rPr>
                        <a:t> </a:t>
                      </a:r>
                      <a:r>
                        <a:rPr lang="en-US" sz="1200" dirty="0" err="1">
                          <a:latin typeface="Times New Roman"/>
                          <a:ea typeface="Calibri"/>
                          <a:cs typeface="Times New Roman"/>
                        </a:rPr>
                        <a:t>ve</a:t>
                      </a:r>
                      <a:r>
                        <a:rPr lang="en-US" sz="1200" dirty="0">
                          <a:latin typeface="Times New Roman"/>
                          <a:ea typeface="Calibri"/>
                          <a:cs typeface="Times New Roman"/>
                        </a:rPr>
                        <a:t> </a:t>
                      </a:r>
                      <a:r>
                        <a:rPr lang="en-US" sz="1200" dirty="0" err="1">
                          <a:latin typeface="Times New Roman"/>
                          <a:ea typeface="Calibri"/>
                          <a:cs typeface="Times New Roman"/>
                        </a:rPr>
                        <a:t>süreçle</a:t>
                      </a:r>
                      <a:r>
                        <a:rPr lang="en-US" sz="1200" dirty="0">
                          <a:latin typeface="Times New Roman"/>
                          <a:ea typeface="Calibri"/>
                          <a:cs typeface="Times New Roman"/>
                        </a:rPr>
                        <a:t> </a:t>
                      </a:r>
                      <a:r>
                        <a:rPr lang="en-US" sz="1200" dirty="0" err="1">
                          <a:latin typeface="Times New Roman"/>
                          <a:ea typeface="Calibri"/>
                          <a:cs typeface="Times New Roman"/>
                        </a:rPr>
                        <a:t>ilgili</a:t>
                      </a:r>
                      <a:r>
                        <a:rPr lang="en-US" sz="1200" dirty="0">
                          <a:latin typeface="Times New Roman"/>
                          <a:ea typeface="Calibri"/>
                          <a:cs typeface="Times New Roman"/>
                        </a:rPr>
                        <a:t> </a:t>
                      </a:r>
                      <a:r>
                        <a:rPr lang="en-US" sz="1200" dirty="0" err="1">
                          <a:latin typeface="Times New Roman"/>
                          <a:ea typeface="Calibri"/>
                          <a:cs typeface="Times New Roman"/>
                        </a:rPr>
                        <a:t>bilgi</a:t>
                      </a:r>
                      <a:r>
                        <a:rPr lang="en-US" sz="1200" dirty="0">
                          <a:latin typeface="Times New Roman"/>
                          <a:ea typeface="Calibri"/>
                          <a:cs typeface="Times New Roman"/>
                        </a:rPr>
                        <a:t> (</a:t>
                      </a:r>
                      <a:r>
                        <a:rPr lang="en-US" sz="1200" dirty="0" err="1">
                          <a:latin typeface="Times New Roman"/>
                          <a:ea typeface="Calibri"/>
                          <a:cs typeface="Times New Roman"/>
                        </a:rPr>
                        <a:t>ezber</a:t>
                      </a:r>
                      <a:r>
                        <a:rPr lang="en-US" sz="1200" dirty="0">
                          <a:latin typeface="Times New Roman"/>
                          <a:ea typeface="Calibri"/>
                          <a:cs typeface="Times New Roman"/>
                        </a:rPr>
                        <a:t>) </a:t>
                      </a:r>
                      <a:r>
                        <a:rPr lang="en-US" sz="1200" dirty="0" err="1">
                          <a:latin typeface="Times New Roman"/>
                          <a:ea typeface="Calibri"/>
                          <a:cs typeface="Times New Roman"/>
                        </a:rPr>
                        <a:t>ve</a:t>
                      </a:r>
                      <a:r>
                        <a:rPr lang="en-US" sz="1200" dirty="0">
                          <a:latin typeface="Times New Roman"/>
                          <a:ea typeface="Calibri"/>
                          <a:cs typeface="Times New Roman"/>
                        </a:rPr>
                        <a:t> </a:t>
                      </a:r>
                      <a:r>
                        <a:rPr lang="en-US" sz="1200" dirty="0" err="1">
                          <a:latin typeface="Times New Roman"/>
                          <a:ea typeface="Calibri"/>
                          <a:cs typeface="Times New Roman"/>
                        </a:rPr>
                        <a:t>kavrama</a:t>
                      </a:r>
                      <a:r>
                        <a:rPr lang="en-US" sz="1200" dirty="0">
                          <a:latin typeface="Times New Roman"/>
                          <a:ea typeface="Calibri"/>
                          <a:cs typeface="Times New Roman"/>
                        </a:rPr>
                        <a:t> </a:t>
                      </a:r>
                      <a:r>
                        <a:rPr lang="en-US" sz="1200" dirty="0" err="1">
                          <a:latin typeface="Times New Roman"/>
                          <a:ea typeface="Calibri"/>
                          <a:cs typeface="Times New Roman"/>
                        </a:rPr>
                        <a:t>düzeyinde</a:t>
                      </a:r>
                      <a:r>
                        <a:rPr lang="en-US" sz="1200" dirty="0">
                          <a:latin typeface="Times New Roman"/>
                          <a:ea typeface="Calibri"/>
                          <a:cs typeface="Times New Roman"/>
                        </a:rPr>
                        <a:t> </a:t>
                      </a:r>
                      <a:r>
                        <a:rPr lang="en-US" sz="1200" dirty="0" err="1">
                          <a:latin typeface="Times New Roman"/>
                          <a:ea typeface="Calibri"/>
                          <a:cs typeface="Times New Roman"/>
                        </a:rPr>
                        <a:t>soru</a:t>
                      </a:r>
                      <a:r>
                        <a:rPr lang="en-US" sz="1200" dirty="0">
                          <a:latin typeface="Times New Roman"/>
                          <a:ea typeface="Calibri"/>
                          <a:cs typeface="Times New Roman"/>
                        </a:rPr>
                        <a:t> </a:t>
                      </a:r>
                      <a:r>
                        <a:rPr lang="en-US" sz="1200" dirty="0" err="1">
                          <a:latin typeface="Times New Roman"/>
                          <a:ea typeface="Calibri"/>
                          <a:cs typeface="Times New Roman"/>
                        </a:rPr>
                        <a:t>sorar</a:t>
                      </a:r>
                      <a:r>
                        <a:rPr lang="en-US" sz="1200" dirty="0">
                          <a:latin typeface="Times New Roman"/>
                          <a:ea typeface="Calibri"/>
                          <a:cs typeface="Times New Roman"/>
                        </a:rPr>
                        <a:t>; </a:t>
                      </a:r>
                      <a:r>
                        <a:rPr lang="en-US" sz="1200" dirty="0" err="1">
                          <a:latin typeface="Times New Roman"/>
                          <a:ea typeface="Calibri"/>
                          <a:cs typeface="Times New Roman"/>
                        </a:rPr>
                        <a:t>dersi</a:t>
                      </a:r>
                      <a:r>
                        <a:rPr lang="en-US" sz="1200" dirty="0">
                          <a:latin typeface="Times New Roman"/>
                          <a:ea typeface="Calibri"/>
                          <a:cs typeface="Times New Roman"/>
                        </a:rPr>
                        <a:t> </a:t>
                      </a:r>
                      <a:r>
                        <a:rPr lang="en-US" sz="1200" dirty="0" err="1">
                          <a:latin typeface="Times New Roman"/>
                          <a:ea typeface="Calibri"/>
                          <a:cs typeface="Times New Roman"/>
                        </a:rPr>
                        <a:t>gelişigüzel</a:t>
                      </a:r>
                      <a:r>
                        <a:rPr lang="en-US" sz="1200" dirty="0">
                          <a:latin typeface="Times New Roman"/>
                          <a:ea typeface="Calibri"/>
                          <a:cs typeface="Times New Roman"/>
                        </a:rPr>
                        <a:t> </a:t>
                      </a:r>
                      <a:r>
                        <a:rPr lang="en-US" sz="1200" dirty="0" err="1">
                          <a:latin typeface="Times New Roman"/>
                          <a:ea typeface="Calibri"/>
                          <a:cs typeface="Times New Roman"/>
                        </a:rPr>
                        <a:t>sorular</a:t>
                      </a:r>
                      <a:r>
                        <a:rPr lang="en-US" sz="1200" dirty="0">
                          <a:latin typeface="Times New Roman"/>
                          <a:ea typeface="Calibri"/>
                          <a:cs typeface="Times New Roman"/>
                        </a:rPr>
                        <a:t> </a:t>
                      </a:r>
                      <a:r>
                        <a:rPr lang="en-US" sz="1200" dirty="0" err="1">
                          <a:latin typeface="Times New Roman"/>
                          <a:ea typeface="Calibri"/>
                          <a:cs typeface="Times New Roman"/>
                        </a:rPr>
                        <a:t>çerçevesinde</a:t>
                      </a:r>
                      <a:r>
                        <a:rPr lang="en-US" sz="1200" dirty="0">
                          <a:latin typeface="Times New Roman"/>
                          <a:ea typeface="Calibri"/>
                          <a:cs typeface="Times New Roman"/>
                        </a:rPr>
                        <a:t> </a:t>
                      </a:r>
                      <a:r>
                        <a:rPr lang="en-US" sz="1200" dirty="0" err="1">
                          <a:latin typeface="Times New Roman"/>
                          <a:ea typeface="Calibri"/>
                          <a:cs typeface="Times New Roman"/>
                        </a:rPr>
                        <a:t>işler</a:t>
                      </a:r>
                      <a:r>
                        <a:rPr lang="en-US" sz="1200" dirty="0">
                          <a:latin typeface="Times New Roman"/>
                          <a:ea typeface="Calibri"/>
                          <a:cs typeface="Times New Roman"/>
                        </a:rPr>
                        <a:t>.  </a:t>
                      </a:r>
                      <a:endParaRPr lang="tr-TR" sz="12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tr-TR" sz="10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bl>
          </a:graphicData>
        </a:graphic>
      </p:graphicFrame>
      <p:graphicFrame>
        <p:nvGraphicFramePr>
          <p:cNvPr id="20" name="19 Tablo"/>
          <p:cNvGraphicFramePr>
            <a:graphicFrameLocks noGrp="1"/>
          </p:cNvGraphicFramePr>
          <p:nvPr/>
        </p:nvGraphicFramePr>
        <p:xfrm>
          <a:off x="5580112" y="1628800"/>
          <a:ext cx="2520280" cy="4104460"/>
        </p:xfrm>
        <a:graphic>
          <a:graphicData uri="http://schemas.openxmlformats.org/drawingml/2006/table">
            <a:tbl>
              <a:tblPr/>
              <a:tblGrid>
                <a:gridCol w="630070"/>
                <a:gridCol w="630070"/>
                <a:gridCol w="630070"/>
                <a:gridCol w="630070"/>
              </a:tblGrid>
              <a:tr h="410446">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446">
                <a:tc>
                  <a:txBody>
                    <a:bodyPr/>
                    <a:lstStyle/>
                    <a:p>
                      <a:pPr>
                        <a:lnSpc>
                          <a:spcPct val="115000"/>
                        </a:lnSpc>
                        <a:spcAft>
                          <a:spcPts val="0"/>
                        </a:spcAft>
                      </a:pPr>
                      <a:endParaRPr lang="en-US" sz="7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446">
                <a:tc>
                  <a:txBody>
                    <a:bodyPr/>
                    <a:lstStyle/>
                    <a:p>
                      <a:pPr>
                        <a:lnSpc>
                          <a:spcPct val="115000"/>
                        </a:lnSpc>
                        <a:spcAft>
                          <a:spcPts val="0"/>
                        </a:spcAft>
                      </a:pPr>
                      <a:endParaRPr lang="en-US" sz="7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446">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446">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446">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446">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446">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446">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446">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9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 name="20 Dikdörtgen"/>
          <p:cNvSpPr/>
          <p:nvPr/>
        </p:nvSpPr>
        <p:spPr>
          <a:xfrm>
            <a:off x="5436096" y="5877272"/>
            <a:ext cx="2942216" cy="369332"/>
          </a:xfrm>
          <a:prstGeom prst="rect">
            <a:avLst/>
          </a:prstGeom>
        </p:spPr>
        <p:txBody>
          <a:bodyPr wrap="none">
            <a:spAutoFit/>
          </a:bodyPr>
          <a:lstStyle/>
          <a:p>
            <a:r>
              <a:rPr lang="tr-TR" b="1" dirty="0" smtClean="0">
                <a:solidFill>
                  <a:srgbClr val="FF0000"/>
                </a:solidFill>
              </a:rPr>
              <a:t>KUTULARA ÇENTİK ATILACAK</a:t>
            </a:r>
            <a:endParaRPr lang="tr-TR" dirty="0"/>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graphicFrame>
        <p:nvGraphicFramePr>
          <p:cNvPr id="9" name="8 Tablo"/>
          <p:cNvGraphicFramePr>
            <a:graphicFrameLocks noGrp="1"/>
          </p:cNvGraphicFramePr>
          <p:nvPr/>
        </p:nvGraphicFramePr>
        <p:xfrm>
          <a:off x="251520" y="1196752"/>
          <a:ext cx="8544272" cy="420624"/>
        </p:xfrm>
        <a:graphic>
          <a:graphicData uri="http://schemas.openxmlformats.org/drawingml/2006/table">
            <a:tbl>
              <a:tblPr/>
              <a:tblGrid>
                <a:gridCol w="6620678"/>
                <a:gridCol w="1923594"/>
              </a:tblGrid>
              <a:tr h="255417">
                <a:tc>
                  <a:txBody>
                    <a:bodyPr/>
                    <a:lstStyle/>
                    <a:p>
                      <a:pPr>
                        <a:lnSpc>
                          <a:spcPct val="115000"/>
                        </a:lnSpc>
                        <a:spcAft>
                          <a:spcPts val="0"/>
                        </a:spcAft>
                      </a:pPr>
                      <a:r>
                        <a:rPr lang="tr-TR" sz="2400" b="1" dirty="0">
                          <a:solidFill>
                            <a:srgbClr val="FF0000"/>
                          </a:solidFill>
                          <a:latin typeface="Times New Roman"/>
                          <a:ea typeface="Times New Roman"/>
                          <a:cs typeface="Times New Roman"/>
                        </a:rPr>
                        <a:t>Ders İzleme</a:t>
                      </a:r>
                      <a:endParaRPr lang="tr-TR" sz="2400" b="1" dirty="0">
                        <a:solidFill>
                          <a:srgbClr val="FF0000"/>
                        </a:solidFill>
                        <a:latin typeface="Calibri"/>
                        <a:ea typeface="Times New Roman"/>
                        <a:cs typeface="Times New Roman"/>
                      </a:endParaRPr>
                    </a:p>
                  </a:txBody>
                  <a:tcPr marL="43291" marR="4329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b="1" dirty="0">
                          <a:solidFill>
                            <a:srgbClr val="FF0000"/>
                          </a:solidFill>
                          <a:latin typeface="Times New Roman"/>
                          <a:ea typeface="Times New Roman"/>
                          <a:cs typeface="Times New Roman"/>
                        </a:rPr>
                        <a:t>54</a:t>
                      </a:r>
                    </a:p>
                  </a:txBody>
                  <a:tcPr marL="43291" marR="432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1" name="Rectangle 2"/>
          <p:cNvSpPr>
            <a:spLocks noChangeArrowheads="1"/>
          </p:cNvSpPr>
          <p:nvPr/>
        </p:nvSpPr>
        <p:spPr bwMode="auto">
          <a:xfrm>
            <a:off x="251520" y="1916832"/>
            <a:ext cx="856895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smtClean="0"/>
              <a:t>Yetiştirme sürecinde aday öğretmenler, çalışma programı çerçevesinde </a:t>
            </a:r>
            <a:r>
              <a:rPr lang="tr-TR" sz="2400" b="1" dirty="0" smtClean="0">
                <a:solidFill>
                  <a:srgbClr val="FF0000"/>
                </a:solidFill>
              </a:rPr>
              <a:t>haftada 2 (iki) saat ‘ders izleme’ </a:t>
            </a:r>
            <a:r>
              <a:rPr lang="tr-TR" sz="2400" b="1" dirty="0" smtClean="0"/>
              <a:t>uygulaması yapacaktır. </a:t>
            </a:r>
            <a:r>
              <a:rPr lang="tr-TR" sz="2400" b="1" dirty="0" smtClean="0">
                <a:solidFill>
                  <a:srgbClr val="FF0000"/>
                </a:solidFill>
              </a:rPr>
              <a:t>(FORM 3)</a:t>
            </a:r>
          </a:p>
          <a:p>
            <a:endParaRPr lang="tr-TR" sz="2400" b="1" dirty="0" smtClean="0"/>
          </a:p>
          <a:p>
            <a:r>
              <a:rPr lang="tr-TR" sz="2400" b="1" dirty="0" smtClean="0">
                <a:solidFill>
                  <a:srgbClr val="FF0000"/>
                </a:solidFill>
              </a:rPr>
              <a:t>Bunun için okulunda önce danışman öğretmeninin, sonra kendi branşındaki diğer öğretmenlerin daha sonra ise okuldaki diğer branştaki öğretmenlerin dersini izleyecektir. </a:t>
            </a:r>
          </a:p>
        </p:txBody>
      </p:sp>
      <p:sp>
        <p:nvSpPr>
          <p:cNvPr id="12"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DERS İÇİ FAALİYETLER</a:t>
            </a:r>
            <a:endParaRPr lang="tr-TR" sz="3200" dirty="0">
              <a:solidFill>
                <a:schemeClr val="bg1"/>
              </a:solidFill>
              <a:effectLst/>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2"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DERS İÇİ FAALİYETLER</a:t>
            </a:r>
            <a:endParaRPr lang="tr-TR" sz="3200" dirty="0">
              <a:solidFill>
                <a:schemeClr val="bg1"/>
              </a:solidFill>
              <a:effectLst/>
            </a:endParaRPr>
          </a:p>
        </p:txBody>
      </p:sp>
      <p:graphicFrame>
        <p:nvGraphicFramePr>
          <p:cNvPr id="13" name="12 Tablo"/>
          <p:cNvGraphicFramePr>
            <a:graphicFrameLocks noGrp="1"/>
          </p:cNvGraphicFramePr>
          <p:nvPr/>
        </p:nvGraphicFramePr>
        <p:xfrm>
          <a:off x="899594" y="1340768"/>
          <a:ext cx="7416823" cy="782828"/>
        </p:xfrm>
        <a:graphic>
          <a:graphicData uri="http://schemas.openxmlformats.org/drawingml/2006/table">
            <a:tbl>
              <a:tblPr/>
              <a:tblGrid>
                <a:gridCol w="1531829"/>
                <a:gridCol w="2942497"/>
                <a:gridCol w="2942497"/>
              </a:tblGrid>
              <a:tr h="0">
                <a:tc rowSpan="4">
                  <a:txBody>
                    <a:bodyPr/>
                    <a:lstStyle/>
                    <a:p>
                      <a:pPr algn="just">
                        <a:lnSpc>
                          <a:spcPct val="107000"/>
                        </a:lnSpc>
                        <a:spcAft>
                          <a:spcPts val="0"/>
                        </a:spcAft>
                      </a:pPr>
                      <a:r>
                        <a:rPr lang="tr-TR" sz="1200" b="1" dirty="0">
                          <a:solidFill>
                            <a:srgbClr val="000000"/>
                          </a:solidFill>
                          <a:latin typeface="Times New Roman"/>
                          <a:ea typeface="Times New Roman"/>
                        </a:rPr>
                        <a:t>Aday Öğretmenin</a:t>
                      </a:r>
                      <a:endParaRPr lang="tr-TR"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200" b="1">
                          <a:solidFill>
                            <a:srgbClr val="000000"/>
                          </a:solidFill>
                          <a:latin typeface="Times New Roman"/>
                          <a:ea typeface="Times New Roman"/>
                        </a:rPr>
                        <a:t>Adı Soyadı:</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tr-TR"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tr-TR"/>
                    </a:p>
                  </a:txBody>
                  <a:tcPr/>
                </a:tc>
                <a:tc>
                  <a:txBody>
                    <a:bodyPr/>
                    <a:lstStyle/>
                    <a:p>
                      <a:pPr algn="just">
                        <a:lnSpc>
                          <a:spcPct val="107000"/>
                        </a:lnSpc>
                        <a:spcAft>
                          <a:spcPts val="0"/>
                        </a:spcAft>
                      </a:pPr>
                      <a:r>
                        <a:rPr lang="tr-TR" sz="1200" b="1">
                          <a:solidFill>
                            <a:srgbClr val="000000"/>
                          </a:solidFill>
                          <a:latin typeface="Times New Roman"/>
                          <a:ea typeface="Times New Roman"/>
                        </a:rPr>
                        <a:t>T.C. Kimlik Numarası:</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tr-TR"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tr-TR"/>
                    </a:p>
                  </a:txBody>
                  <a:tcPr/>
                </a:tc>
                <a:tc>
                  <a:txBody>
                    <a:bodyPr/>
                    <a:lstStyle/>
                    <a:p>
                      <a:pPr algn="just">
                        <a:lnSpc>
                          <a:spcPct val="107000"/>
                        </a:lnSpc>
                        <a:spcAft>
                          <a:spcPts val="0"/>
                        </a:spcAft>
                      </a:pPr>
                      <a:r>
                        <a:rPr lang="tr-TR" sz="1200" b="1">
                          <a:solidFill>
                            <a:srgbClr val="000000"/>
                          </a:solidFill>
                          <a:latin typeface="Times New Roman"/>
                          <a:ea typeface="Times New Roman"/>
                        </a:rPr>
                        <a:t>Branşı:</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tr-TR"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vMerge="1">
                  <a:txBody>
                    <a:bodyPr/>
                    <a:lstStyle/>
                    <a:p>
                      <a:endParaRPr lang="tr-TR"/>
                    </a:p>
                  </a:txBody>
                  <a:tcPr/>
                </a:tc>
                <a:tc>
                  <a:txBody>
                    <a:bodyPr/>
                    <a:lstStyle/>
                    <a:p>
                      <a:pPr algn="just">
                        <a:lnSpc>
                          <a:spcPct val="107000"/>
                        </a:lnSpc>
                        <a:spcAft>
                          <a:spcPts val="0"/>
                        </a:spcAft>
                      </a:pPr>
                      <a:r>
                        <a:rPr lang="tr-TR" sz="1200" b="1">
                          <a:solidFill>
                            <a:srgbClr val="000000"/>
                          </a:solidFill>
                          <a:latin typeface="Times New Roman"/>
                          <a:ea typeface="Times New Roman"/>
                        </a:rPr>
                        <a:t>Okul/Kurum-İl/İlçe:</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tr-TR" sz="1200" dirty="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14 Dikdörtgen"/>
          <p:cNvSpPr/>
          <p:nvPr/>
        </p:nvSpPr>
        <p:spPr>
          <a:xfrm>
            <a:off x="2195736" y="908720"/>
            <a:ext cx="4736233" cy="369332"/>
          </a:xfrm>
          <a:prstGeom prst="rect">
            <a:avLst/>
          </a:prstGeom>
        </p:spPr>
        <p:txBody>
          <a:bodyPr wrap="none">
            <a:spAutoFit/>
          </a:bodyPr>
          <a:lstStyle/>
          <a:p>
            <a:r>
              <a:rPr lang="tr-TR" b="1" dirty="0" smtClean="0"/>
              <a:t>ADAY ÖĞRETMEN DERS İZLEME FORMU FORM3</a:t>
            </a:r>
            <a:endParaRPr lang="tr-TR" dirty="0"/>
          </a:p>
        </p:txBody>
      </p:sp>
      <p:graphicFrame>
        <p:nvGraphicFramePr>
          <p:cNvPr id="16" name="15 Tablo"/>
          <p:cNvGraphicFramePr>
            <a:graphicFrameLocks noGrp="1"/>
          </p:cNvGraphicFramePr>
          <p:nvPr/>
        </p:nvGraphicFramePr>
        <p:xfrm>
          <a:off x="899592" y="2276872"/>
          <a:ext cx="7416824" cy="2808312"/>
        </p:xfrm>
        <a:graphic>
          <a:graphicData uri="http://schemas.openxmlformats.org/drawingml/2006/table">
            <a:tbl>
              <a:tblPr/>
              <a:tblGrid>
                <a:gridCol w="7416824"/>
              </a:tblGrid>
              <a:tr h="976445">
                <a:tc>
                  <a:txBody>
                    <a:bodyPr/>
                    <a:lstStyle/>
                    <a:p>
                      <a:pPr>
                        <a:spcAft>
                          <a:spcPts val="0"/>
                        </a:spcAft>
                      </a:pPr>
                      <a:r>
                        <a:rPr lang="tr-TR" sz="1100" b="1" dirty="0">
                          <a:latin typeface="Times New Roman"/>
                          <a:ea typeface="Times New Roman"/>
                        </a:rPr>
                        <a:t>Dersin Adı:</a:t>
                      </a:r>
                      <a:endParaRPr lang="tr-TR"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5721">
                <a:tc>
                  <a:txBody>
                    <a:bodyPr/>
                    <a:lstStyle/>
                    <a:p>
                      <a:pPr>
                        <a:spcAft>
                          <a:spcPts val="0"/>
                        </a:spcAft>
                      </a:pPr>
                      <a:r>
                        <a:rPr lang="tr-TR" sz="1100" b="1">
                          <a:latin typeface="Times New Roman"/>
                          <a:ea typeface="Times New Roman"/>
                        </a:rPr>
                        <a:t>Sınıf/Şube:</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6146">
                <a:tc>
                  <a:txBody>
                    <a:bodyPr/>
                    <a:lstStyle/>
                    <a:p>
                      <a:pPr>
                        <a:spcAft>
                          <a:spcPts val="0"/>
                        </a:spcAft>
                      </a:pPr>
                      <a:r>
                        <a:rPr lang="tr-TR" sz="1100" b="1" dirty="0">
                          <a:latin typeface="Times New Roman"/>
                          <a:ea typeface="Times New Roman"/>
                        </a:rPr>
                        <a:t>Bu ders gözleminden aday öğretmen olarak ne gibi kazanımlar elde ettiniz?</a:t>
                      </a:r>
                      <a:endParaRPr lang="tr-TR"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82" name="Rectangle 2"/>
          <p:cNvSpPr>
            <a:spLocks noChangeArrowheads="1"/>
          </p:cNvSpPr>
          <p:nvPr/>
        </p:nvSpPr>
        <p:spPr bwMode="auto">
          <a:xfrm>
            <a:off x="6948264" y="5157192"/>
            <a:ext cx="1296144"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tab pos="5311775" algn="l"/>
              </a:tabLst>
            </a:pPr>
            <a:r>
              <a:rPr kumimoji="0" lang="tr-TR"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Aday Öğretmen</a:t>
            </a:r>
            <a:endParaRPr lang="tr-TR" sz="1100" dirty="0" smtClean="0">
              <a:latin typeface="Arial" pitchFamily="34" charset="0"/>
              <a:cs typeface="Arial" pitchFamily="34" charset="0"/>
            </a:endParaRPr>
          </a:p>
          <a:p>
            <a:pPr marL="0" marR="0" lvl="0" indent="449263" algn="ctr" defTabSz="914400" rtl="0" eaLnBrk="1" fontAlgn="base" latinLnBrk="0" hangingPunct="1">
              <a:lnSpc>
                <a:spcPct val="100000"/>
              </a:lnSpc>
              <a:spcBef>
                <a:spcPct val="0"/>
              </a:spcBef>
              <a:spcAft>
                <a:spcPct val="0"/>
              </a:spcAft>
              <a:buClrTx/>
              <a:buSzTx/>
              <a:buFontTx/>
              <a:buNone/>
              <a:tabLst>
                <a:tab pos="5311775" algn="l"/>
              </a:tabLst>
            </a:pPr>
            <a:r>
              <a:rPr kumimoji="0" lang="tr-T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Tarih</a:t>
            </a:r>
            <a:endParaRPr kumimoji="0" lang="tr-T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5311775" algn="l"/>
              </a:tabLst>
            </a:pPr>
            <a:r>
              <a:rPr kumimoji="0" lang="tr-T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İmza </a:t>
            </a:r>
            <a:endParaRPr kumimoji="0" lang="tr-T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5311775" algn="l"/>
              </a:tabLst>
            </a:pPr>
            <a:r>
              <a:rPr kumimoji="0" lang="tr-T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Adı Soyadı</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graphicFrame>
        <p:nvGraphicFramePr>
          <p:cNvPr id="9" name="8 Tablo"/>
          <p:cNvGraphicFramePr>
            <a:graphicFrameLocks noGrp="1"/>
          </p:cNvGraphicFramePr>
          <p:nvPr/>
        </p:nvGraphicFramePr>
        <p:xfrm>
          <a:off x="251520" y="1196752"/>
          <a:ext cx="8544272" cy="420624"/>
        </p:xfrm>
        <a:graphic>
          <a:graphicData uri="http://schemas.openxmlformats.org/drawingml/2006/table">
            <a:tbl>
              <a:tblPr/>
              <a:tblGrid>
                <a:gridCol w="6620678"/>
                <a:gridCol w="1923594"/>
              </a:tblGrid>
              <a:tr h="255417">
                <a:tc>
                  <a:txBody>
                    <a:bodyPr/>
                    <a:lstStyle/>
                    <a:p>
                      <a:pPr>
                        <a:lnSpc>
                          <a:spcPct val="115000"/>
                        </a:lnSpc>
                        <a:spcAft>
                          <a:spcPts val="0"/>
                        </a:spcAft>
                      </a:pPr>
                      <a:r>
                        <a:rPr lang="tr-TR" sz="2400" b="1" dirty="0">
                          <a:solidFill>
                            <a:srgbClr val="FF0000"/>
                          </a:solidFill>
                          <a:latin typeface="Times New Roman"/>
                          <a:ea typeface="Times New Roman"/>
                          <a:cs typeface="Times New Roman"/>
                        </a:rPr>
                        <a:t>Ders İzleme</a:t>
                      </a:r>
                      <a:endParaRPr lang="tr-TR" sz="2400" b="1" dirty="0">
                        <a:solidFill>
                          <a:srgbClr val="FF0000"/>
                        </a:solidFill>
                        <a:latin typeface="Calibri"/>
                        <a:ea typeface="Times New Roman"/>
                        <a:cs typeface="Times New Roman"/>
                      </a:endParaRPr>
                    </a:p>
                  </a:txBody>
                  <a:tcPr marL="43291" marR="4329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b="1" dirty="0">
                          <a:solidFill>
                            <a:srgbClr val="FF0000"/>
                          </a:solidFill>
                          <a:latin typeface="Times New Roman"/>
                          <a:ea typeface="Times New Roman"/>
                          <a:cs typeface="Times New Roman"/>
                        </a:rPr>
                        <a:t>54</a:t>
                      </a:r>
                    </a:p>
                  </a:txBody>
                  <a:tcPr marL="43291" marR="432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1" name="Rectangle 2"/>
          <p:cNvSpPr>
            <a:spLocks noChangeArrowheads="1"/>
          </p:cNvSpPr>
          <p:nvPr/>
        </p:nvSpPr>
        <p:spPr bwMode="auto">
          <a:xfrm>
            <a:off x="251520" y="1700808"/>
            <a:ext cx="856895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smtClean="0"/>
              <a:t>Aday öğretmen danışman öğretmen rehberliğinde danışman öğretmeninin ve diğer öğretmenlerin dersini izler, ilgili formları doldurur ve ders sonunda gözlemde bulunduğu sınıfın öğretmeniyle izlediği dersin değerlendirmesini yapar. </a:t>
            </a:r>
          </a:p>
          <a:p>
            <a:endParaRPr lang="tr-TR" sz="2400" b="1" dirty="0" smtClean="0"/>
          </a:p>
          <a:p>
            <a:r>
              <a:rPr lang="tr-TR" sz="2400" b="1" dirty="0" smtClean="0">
                <a:solidFill>
                  <a:srgbClr val="002060"/>
                </a:solidFill>
              </a:rPr>
              <a:t>Aday öğretmenler, kendi okulunda ders izleme süresinde farklı branşlardaki öğretmenlerin derslerinde de gözlemlerde bulunur. </a:t>
            </a:r>
          </a:p>
          <a:p>
            <a:endParaRPr lang="tr-TR" sz="2400" b="1" dirty="0" smtClean="0"/>
          </a:p>
          <a:p>
            <a:r>
              <a:rPr lang="tr-TR" sz="2400" b="1" dirty="0" smtClean="0">
                <a:solidFill>
                  <a:srgbClr val="FF0000"/>
                </a:solidFill>
              </a:rPr>
              <a:t>Bu dersin kaç saat olacağını danışman öğretmeni ve okul müdürü belirler</a:t>
            </a:r>
            <a:r>
              <a:rPr lang="tr-TR" sz="2400" b="1" dirty="0" smtClean="0"/>
              <a:t>. </a:t>
            </a:r>
          </a:p>
        </p:txBody>
      </p:sp>
      <p:sp>
        <p:nvSpPr>
          <p:cNvPr id="12"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smtClean="0">
                <a:latin typeface="Times New Roman"/>
              </a:rPr>
              <a:t>  </a:t>
            </a:r>
            <a:r>
              <a:rPr lang="tr-TR" sz="3200" b="1" dirty="0" smtClean="0">
                <a:solidFill>
                  <a:schemeClr val="bg1"/>
                </a:solidFill>
                <a:latin typeface="Times New Roman"/>
              </a:rPr>
              <a:t>DERS İÇİ FAALİYETLER</a:t>
            </a:r>
            <a:endParaRPr lang="tr-TR" sz="3200" dirty="0">
              <a:solidFill>
                <a:schemeClr val="bg1"/>
              </a:solidFill>
              <a:effectLst/>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graphicFrame>
        <p:nvGraphicFramePr>
          <p:cNvPr id="9" name="8 Tablo"/>
          <p:cNvGraphicFramePr>
            <a:graphicFrameLocks noGrp="1"/>
          </p:cNvGraphicFramePr>
          <p:nvPr/>
        </p:nvGraphicFramePr>
        <p:xfrm>
          <a:off x="251520" y="1196752"/>
          <a:ext cx="8544272" cy="420624"/>
        </p:xfrm>
        <a:graphic>
          <a:graphicData uri="http://schemas.openxmlformats.org/drawingml/2006/table">
            <a:tbl>
              <a:tblPr/>
              <a:tblGrid>
                <a:gridCol w="6620678"/>
                <a:gridCol w="1923594"/>
              </a:tblGrid>
              <a:tr h="255417">
                <a:tc>
                  <a:txBody>
                    <a:bodyPr/>
                    <a:lstStyle/>
                    <a:p>
                      <a:pPr>
                        <a:lnSpc>
                          <a:spcPct val="115000"/>
                        </a:lnSpc>
                        <a:spcAft>
                          <a:spcPts val="0"/>
                        </a:spcAft>
                      </a:pPr>
                      <a:r>
                        <a:rPr lang="sv-SE" sz="2400" b="1" dirty="0" smtClean="0">
                          <a:solidFill>
                            <a:srgbClr val="FF0000"/>
                          </a:solidFill>
                          <a:latin typeface="Times New Roman"/>
                          <a:ea typeface="Times New Roman"/>
                          <a:cs typeface="Times New Roman"/>
                        </a:rPr>
                        <a:t>Okul İçi Gözlem ve Uygulamalar </a:t>
                      </a:r>
                      <a:endParaRPr lang="tr-TR" sz="2400" b="1" dirty="0">
                        <a:solidFill>
                          <a:srgbClr val="FF0000"/>
                        </a:solidFill>
                        <a:latin typeface="Calibri"/>
                        <a:ea typeface="Times New Roman"/>
                        <a:cs typeface="Times New Roman"/>
                      </a:endParaRPr>
                    </a:p>
                  </a:txBody>
                  <a:tcPr marL="43291" marR="4329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b="1" dirty="0" smtClean="0">
                          <a:solidFill>
                            <a:srgbClr val="FF0000"/>
                          </a:solidFill>
                          <a:latin typeface="Times New Roman"/>
                          <a:ea typeface="Times New Roman"/>
                          <a:cs typeface="Times New Roman"/>
                        </a:rPr>
                        <a:t>96</a:t>
                      </a:r>
                      <a:endParaRPr lang="tr-TR" sz="2400" b="1" dirty="0">
                        <a:solidFill>
                          <a:srgbClr val="FF0000"/>
                        </a:solidFill>
                        <a:latin typeface="Times New Roman"/>
                        <a:ea typeface="Times New Roman"/>
                        <a:cs typeface="Times New Roman"/>
                      </a:endParaRPr>
                    </a:p>
                  </a:txBody>
                  <a:tcPr marL="43291" marR="432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0" name="Rectangle 2"/>
          <p:cNvSpPr>
            <a:spLocks noChangeArrowheads="1"/>
          </p:cNvSpPr>
          <p:nvPr/>
        </p:nvSpPr>
        <p:spPr bwMode="auto">
          <a:xfrm>
            <a:off x="179512" y="1700808"/>
            <a:ext cx="856895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smtClean="0"/>
              <a:t>Yetiştirme sürecinde aday öğretmenler, çalışma programı çerçevesinde </a:t>
            </a:r>
            <a:r>
              <a:rPr lang="tr-TR" sz="2400" b="1" dirty="0" smtClean="0">
                <a:solidFill>
                  <a:srgbClr val="FF0000"/>
                </a:solidFill>
              </a:rPr>
              <a:t>haftada 4 (dört) saat ise ‘okul içi gözlem ve uygulamalar’</a:t>
            </a:r>
            <a:r>
              <a:rPr lang="tr-TR" sz="2400" b="1" dirty="0" smtClean="0"/>
              <a:t> yapacaktır.</a:t>
            </a:r>
            <a:r>
              <a:rPr lang="tr-TR" sz="2400" dirty="0" smtClean="0"/>
              <a:t> </a:t>
            </a:r>
          </a:p>
          <a:p>
            <a:endParaRPr lang="tr-TR" sz="2400" dirty="0" smtClean="0"/>
          </a:p>
          <a:p>
            <a:r>
              <a:rPr lang="tr-TR" sz="2400" b="1" dirty="0" smtClean="0">
                <a:solidFill>
                  <a:srgbClr val="002060"/>
                </a:solidFill>
              </a:rPr>
              <a:t>Aday öğretmen, öğretmenler kurulu, zümre öğretmenler kurulu, şube öğretmenler kurulu, rehberlik hizmetleri yürütme kurulu, öğrenci davranışlarını izleme kurulu, disiplin kurulu, okul aile birliği toplantısı, anma ve kutlama komisyonu, sosyal etkinlik ve kulüp çalışmaları, satın alma, muayene ve teslim alma komisyonu, servis denetimi, kantin denetimi, yetiştirme kursları gibi okuldaki bütün kurul ve komisyonları izler.</a:t>
            </a:r>
          </a:p>
          <a:p>
            <a:pPr lvl="0"/>
            <a:endParaRPr lang="tr-TR" sz="2400" b="1" dirty="0" smtClean="0"/>
          </a:p>
        </p:txBody>
      </p:sp>
      <p:sp>
        <p:nvSpPr>
          <p:cNvPr id="11"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İÇİ FAALİYETLER</a:t>
            </a:r>
            <a:endParaRPr lang="tr-TR" sz="3200" dirty="0">
              <a:solidFill>
                <a:schemeClr val="bg1"/>
              </a:solidFill>
              <a:effectLst/>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graphicFrame>
        <p:nvGraphicFramePr>
          <p:cNvPr id="9" name="8 Tablo"/>
          <p:cNvGraphicFramePr>
            <a:graphicFrameLocks noGrp="1"/>
          </p:cNvGraphicFramePr>
          <p:nvPr/>
        </p:nvGraphicFramePr>
        <p:xfrm>
          <a:off x="251520" y="1196752"/>
          <a:ext cx="8544272" cy="420624"/>
        </p:xfrm>
        <a:graphic>
          <a:graphicData uri="http://schemas.openxmlformats.org/drawingml/2006/table">
            <a:tbl>
              <a:tblPr/>
              <a:tblGrid>
                <a:gridCol w="6620678"/>
                <a:gridCol w="1923594"/>
              </a:tblGrid>
              <a:tr h="255417">
                <a:tc>
                  <a:txBody>
                    <a:bodyPr/>
                    <a:lstStyle/>
                    <a:p>
                      <a:pPr>
                        <a:lnSpc>
                          <a:spcPct val="115000"/>
                        </a:lnSpc>
                        <a:spcAft>
                          <a:spcPts val="0"/>
                        </a:spcAft>
                      </a:pPr>
                      <a:r>
                        <a:rPr lang="sv-SE" sz="2400" b="1" dirty="0" smtClean="0">
                          <a:solidFill>
                            <a:srgbClr val="FF0000"/>
                          </a:solidFill>
                          <a:latin typeface="Times New Roman"/>
                          <a:ea typeface="Times New Roman"/>
                          <a:cs typeface="Times New Roman"/>
                        </a:rPr>
                        <a:t>Okul İçi Gözlem ve Uygulamalar </a:t>
                      </a:r>
                      <a:endParaRPr lang="tr-TR" sz="2400" b="1" dirty="0">
                        <a:solidFill>
                          <a:srgbClr val="FF0000"/>
                        </a:solidFill>
                        <a:latin typeface="Calibri"/>
                        <a:ea typeface="Times New Roman"/>
                        <a:cs typeface="Times New Roman"/>
                      </a:endParaRPr>
                    </a:p>
                  </a:txBody>
                  <a:tcPr marL="43291" marR="4329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b="1" dirty="0" smtClean="0">
                          <a:solidFill>
                            <a:srgbClr val="FF0000"/>
                          </a:solidFill>
                          <a:latin typeface="Times New Roman"/>
                          <a:ea typeface="Times New Roman"/>
                          <a:cs typeface="Times New Roman"/>
                        </a:rPr>
                        <a:t>96</a:t>
                      </a:r>
                      <a:endParaRPr lang="tr-TR" sz="2400" b="1" dirty="0">
                        <a:solidFill>
                          <a:srgbClr val="FF0000"/>
                        </a:solidFill>
                        <a:latin typeface="Times New Roman"/>
                        <a:ea typeface="Times New Roman"/>
                        <a:cs typeface="Times New Roman"/>
                      </a:endParaRPr>
                    </a:p>
                  </a:txBody>
                  <a:tcPr marL="43291" marR="432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0" name="Rectangle 2"/>
          <p:cNvSpPr>
            <a:spLocks noChangeArrowheads="1"/>
          </p:cNvSpPr>
          <p:nvPr/>
        </p:nvSpPr>
        <p:spPr bwMode="auto">
          <a:xfrm>
            <a:off x="179512" y="1628800"/>
            <a:ext cx="856895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Okul yerleşkesinde yer alan bütün birim ve bölümleri tanır ve işleyişi hakkında bilgi sahibi olur</a:t>
            </a:r>
            <a:r>
              <a:rPr lang="tr-TR" sz="2400" b="1" dirty="0" smtClean="0">
                <a:solidFill>
                  <a:srgbClr val="FF0000"/>
                </a:solidFill>
              </a:rPr>
              <a:t> (Pansiyonu olmayan okullarda görev yapan aday öğretmenler en az 1 gün pansiyonlu bir okulda gözlem yaparlar).</a:t>
            </a:r>
          </a:p>
          <a:p>
            <a:pPr lvl="0"/>
            <a:r>
              <a:rPr lang="tr-TR" sz="2400" b="1" dirty="0" smtClean="0"/>
              <a:t> </a:t>
            </a:r>
          </a:p>
          <a:p>
            <a:pPr lvl="0"/>
            <a:r>
              <a:rPr lang="tr-TR" sz="2400" b="1" dirty="0" smtClean="0">
                <a:solidFill>
                  <a:srgbClr val="002060"/>
                </a:solidFill>
              </a:rPr>
              <a:t>Okul içi birimlerdeki toplantılarda aktif görev alır.</a:t>
            </a:r>
          </a:p>
          <a:p>
            <a:pPr lvl="0"/>
            <a:endParaRPr lang="tr-TR" sz="2400" b="1" dirty="0" smtClean="0">
              <a:solidFill>
                <a:srgbClr val="002060"/>
              </a:solidFill>
            </a:endParaRPr>
          </a:p>
          <a:p>
            <a:pPr lvl="0"/>
            <a:r>
              <a:rPr lang="tr-TR" sz="2400" b="1" dirty="0" smtClean="0"/>
              <a:t>Okul gelişimiyle ilgili saha çalışması yapar ve önerilerini de kapsayan rapor hazırlar.</a:t>
            </a:r>
          </a:p>
          <a:p>
            <a:pPr lvl="0"/>
            <a:endParaRPr lang="tr-TR" sz="2400" b="1" dirty="0" smtClean="0"/>
          </a:p>
          <a:p>
            <a:pPr lvl="0"/>
            <a:r>
              <a:rPr lang="tr-TR" sz="2400" b="1" dirty="0" smtClean="0">
                <a:solidFill>
                  <a:srgbClr val="002060"/>
                </a:solidFill>
              </a:rPr>
              <a:t>Anma, kutlama, sosyal etkinlik, gezi vb. çalışmalarda görev alır.</a:t>
            </a:r>
          </a:p>
          <a:p>
            <a:pPr lvl="0"/>
            <a:r>
              <a:rPr lang="tr-TR" sz="2400" b="1" dirty="0" smtClean="0">
                <a:solidFill>
                  <a:srgbClr val="002060"/>
                </a:solidFill>
              </a:rPr>
              <a:t>Dönem sonu iş ve işlemlerinde aktif olarak görev alır.</a:t>
            </a:r>
            <a:endParaRPr lang="tr-TR" sz="2400" b="1" dirty="0">
              <a:solidFill>
                <a:srgbClr val="002060"/>
              </a:solidFill>
            </a:endParaRPr>
          </a:p>
        </p:txBody>
      </p:sp>
      <p:sp>
        <p:nvSpPr>
          <p:cNvPr id="11"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İÇİ FAALİYETLER</a:t>
            </a:r>
            <a:endParaRPr lang="tr-TR" sz="3200" dirty="0">
              <a:solidFill>
                <a:schemeClr val="bg1"/>
              </a:solidFill>
              <a:effectLst/>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DIŞI FAALİYETLER</a:t>
            </a:r>
            <a:endParaRPr lang="tr-TR" sz="3200" dirty="0">
              <a:solidFill>
                <a:schemeClr val="bg1"/>
              </a:solidFill>
              <a:effectLst/>
            </a:endParaRPr>
          </a:p>
        </p:txBody>
      </p:sp>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0" name="Rectangle 2"/>
          <p:cNvSpPr>
            <a:spLocks noChangeArrowheads="1"/>
          </p:cNvSpPr>
          <p:nvPr/>
        </p:nvSpPr>
        <p:spPr bwMode="auto">
          <a:xfrm>
            <a:off x="251520" y="1124744"/>
            <a:ext cx="856895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Aday öğretmen haftada </a:t>
            </a:r>
            <a:r>
              <a:rPr lang="tr-TR" sz="2400" b="1" dirty="0" smtClean="0">
                <a:solidFill>
                  <a:srgbClr val="FF0000"/>
                </a:solidFill>
              </a:rPr>
              <a:t>4 (dört) saat ‘okul dışı faaliyetlere </a:t>
            </a:r>
            <a:r>
              <a:rPr lang="tr-TR" sz="2400" b="1" dirty="0" smtClean="0"/>
              <a:t>katılacak olup, il/ilçe milli eğitim müdürlükleri bu konuda öğretmenlere kılavuzluk yapacaktır. </a:t>
            </a: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graphicFrame>
        <p:nvGraphicFramePr>
          <p:cNvPr id="9" name="8 Tablo"/>
          <p:cNvGraphicFramePr>
            <a:graphicFrameLocks noGrp="1"/>
          </p:cNvGraphicFramePr>
          <p:nvPr/>
        </p:nvGraphicFramePr>
        <p:xfrm>
          <a:off x="251520" y="1196752"/>
          <a:ext cx="8544272" cy="420624"/>
        </p:xfrm>
        <a:graphic>
          <a:graphicData uri="http://schemas.openxmlformats.org/drawingml/2006/table">
            <a:tbl>
              <a:tblPr/>
              <a:tblGrid>
                <a:gridCol w="6620678"/>
                <a:gridCol w="1923594"/>
              </a:tblGrid>
              <a:tr h="25541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2400" b="1" dirty="0" smtClean="0">
                          <a:solidFill>
                            <a:srgbClr val="FF0000"/>
                          </a:solidFill>
                          <a:latin typeface="+mn-lt"/>
                          <a:ea typeface="Times New Roman"/>
                          <a:cs typeface="Times New Roman"/>
                        </a:rPr>
                        <a:t>Şehir Kimliğini Tanıma </a:t>
                      </a:r>
                      <a:endParaRPr lang="tr-TR" sz="2400" b="1" dirty="0">
                        <a:solidFill>
                          <a:srgbClr val="FF0000"/>
                        </a:solidFill>
                        <a:latin typeface="Calibri"/>
                        <a:ea typeface="Times New Roman"/>
                        <a:cs typeface="Times New Roman"/>
                      </a:endParaRPr>
                    </a:p>
                  </a:txBody>
                  <a:tcPr marL="43291" marR="4329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b="1" dirty="0" smtClean="0">
                          <a:solidFill>
                            <a:srgbClr val="FF0000"/>
                          </a:solidFill>
                          <a:latin typeface="Times New Roman"/>
                          <a:ea typeface="Times New Roman"/>
                          <a:cs typeface="Times New Roman"/>
                        </a:rPr>
                        <a:t>18 Saat</a:t>
                      </a:r>
                      <a:endParaRPr lang="tr-TR" sz="2400" b="1" dirty="0">
                        <a:solidFill>
                          <a:srgbClr val="FF0000"/>
                        </a:solidFill>
                        <a:latin typeface="Times New Roman"/>
                        <a:ea typeface="Times New Roman"/>
                        <a:cs typeface="Times New Roman"/>
                      </a:endParaRPr>
                    </a:p>
                  </a:txBody>
                  <a:tcPr marL="43291" marR="432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0" name="Rectangle 2"/>
          <p:cNvSpPr>
            <a:spLocks noChangeArrowheads="1"/>
          </p:cNvSpPr>
          <p:nvPr/>
        </p:nvSpPr>
        <p:spPr bwMode="auto">
          <a:xfrm>
            <a:off x="251520" y="1804174"/>
            <a:ext cx="856895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Aday öğretmen yaşadığı şehirdeki müzeler, tarihî eserler, coğrafi mekânlar, ören yerleri, turistlik mekânlar vb. kurum ve alanları tanır, bu mekânların yetkilileriyle eğitim öğretim amaçlı iş birliği imkânlarını araştırır.</a:t>
            </a:r>
          </a:p>
          <a:p>
            <a:endParaRPr lang="tr-TR" sz="2400" b="1" dirty="0" smtClean="0"/>
          </a:p>
          <a:p>
            <a:r>
              <a:rPr lang="tr-TR" sz="2400" b="1" dirty="0" smtClean="0">
                <a:solidFill>
                  <a:srgbClr val="FF0000"/>
                </a:solidFill>
              </a:rPr>
              <a:t>Atandığı il ile ilgili maddî, manevi ve sözel-kültürel değerler, demografik özelliklere ilişkin dosya/sunum hazırlar </a:t>
            </a:r>
          </a:p>
          <a:p>
            <a:endParaRPr lang="tr-TR" sz="2400" b="1" dirty="0" smtClean="0"/>
          </a:p>
          <a:p>
            <a:r>
              <a:rPr lang="tr-TR" sz="2400" b="1" dirty="0" smtClean="0"/>
              <a:t>Aday öğretmen bu kapsamda yaptığı her tür faaliyetle ilgili ekte yer alan ilgili formu doldurur ve dosyasına koyar</a:t>
            </a:r>
          </a:p>
        </p:txBody>
      </p:sp>
      <p:sp>
        <p:nvSpPr>
          <p:cNvPr id="11"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DIŞI FAALİYETLER</a:t>
            </a:r>
            <a:endParaRPr lang="tr-TR" sz="3200" dirty="0">
              <a:solidFill>
                <a:schemeClr val="bg1"/>
              </a:solidFill>
              <a:effectLst/>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graphicFrame>
        <p:nvGraphicFramePr>
          <p:cNvPr id="9" name="8 Tablo"/>
          <p:cNvGraphicFramePr>
            <a:graphicFrameLocks noGrp="1"/>
          </p:cNvGraphicFramePr>
          <p:nvPr/>
        </p:nvGraphicFramePr>
        <p:xfrm>
          <a:off x="251520" y="1196752"/>
          <a:ext cx="8544272" cy="420624"/>
        </p:xfrm>
        <a:graphic>
          <a:graphicData uri="http://schemas.openxmlformats.org/drawingml/2006/table">
            <a:tbl>
              <a:tblPr/>
              <a:tblGrid>
                <a:gridCol w="6620678"/>
                <a:gridCol w="1923594"/>
              </a:tblGrid>
              <a:tr h="25541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2400" b="1" dirty="0" smtClean="0">
                          <a:solidFill>
                            <a:srgbClr val="FF0000"/>
                          </a:solidFill>
                          <a:latin typeface="+mn-lt"/>
                          <a:ea typeface="Times New Roman"/>
                          <a:cs typeface="Times New Roman"/>
                        </a:rPr>
                        <a:t>Kurumsal İşleyiş </a:t>
                      </a:r>
                      <a:endParaRPr lang="tr-TR" sz="2400" b="1" dirty="0">
                        <a:solidFill>
                          <a:srgbClr val="FF0000"/>
                        </a:solidFill>
                        <a:latin typeface="Calibri"/>
                        <a:ea typeface="Times New Roman"/>
                        <a:cs typeface="Times New Roman"/>
                      </a:endParaRPr>
                    </a:p>
                  </a:txBody>
                  <a:tcPr marL="43291" marR="4329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b="1" dirty="0" smtClean="0">
                          <a:solidFill>
                            <a:srgbClr val="FF0000"/>
                          </a:solidFill>
                          <a:latin typeface="Times New Roman"/>
                          <a:ea typeface="Times New Roman"/>
                          <a:cs typeface="Times New Roman"/>
                        </a:rPr>
                        <a:t>18 Saat</a:t>
                      </a:r>
                      <a:endParaRPr lang="tr-TR" sz="2400" b="1" dirty="0">
                        <a:solidFill>
                          <a:srgbClr val="FF0000"/>
                        </a:solidFill>
                        <a:latin typeface="Times New Roman"/>
                        <a:ea typeface="Times New Roman"/>
                        <a:cs typeface="Times New Roman"/>
                      </a:endParaRPr>
                    </a:p>
                  </a:txBody>
                  <a:tcPr marL="43291" marR="432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1" name="Rectangle 2"/>
          <p:cNvSpPr>
            <a:spLocks noChangeArrowheads="1"/>
          </p:cNvSpPr>
          <p:nvPr/>
        </p:nvSpPr>
        <p:spPr bwMode="auto">
          <a:xfrm>
            <a:off x="251520" y="1844824"/>
            <a:ext cx="856895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smtClean="0"/>
              <a:t>Valilik, kaymakamlık, belediye başkanlığı, il/ilçe millî eğitim müdürlüğü gibi kurumların işleyişi hakkında bilgi edinir. Mümkün olan durumlarda mülki ve idari amirlerle tanışır ve tecrübelerinden istifade eder. </a:t>
            </a:r>
          </a:p>
          <a:p>
            <a:endParaRPr lang="tr-TR" sz="2400" b="1" dirty="0" smtClean="0"/>
          </a:p>
          <a:p>
            <a:r>
              <a:rPr lang="tr-TR" sz="2400" b="1" dirty="0" smtClean="0">
                <a:solidFill>
                  <a:srgbClr val="002060"/>
                </a:solidFill>
              </a:rPr>
              <a:t>Bu faaliyetler il/ilçe milli eğitim müdürlüklerinin koordinasyonunda grup faaliyetleri olarak yürütülecektir. </a:t>
            </a:r>
          </a:p>
        </p:txBody>
      </p:sp>
      <p:sp>
        <p:nvSpPr>
          <p:cNvPr id="12"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DIŞI FAALİYETLER</a:t>
            </a:r>
            <a:endParaRPr lang="tr-TR" sz="3200" dirty="0">
              <a:solidFill>
                <a:schemeClr val="bg1"/>
              </a:solidFill>
              <a:effectLst/>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GENEL AMAÇLAR</a:t>
            </a:r>
            <a:endParaRPr lang="tr-TR" sz="3200" dirty="0">
              <a:solidFill>
                <a:schemeClr val="bg1"/>
              </a:solidFill>
              <a:effectLst/>
            </a:endParaRPr>
          </a:p>
        </p:txBody>
      </p:sp>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sp>
        <p:nvSpPr>
          <p:cNvPr id="15362" name="Rectangle 2"/>
          <p:cNvSpPr>
            <a:spLocks noChangeArrowheads="1"/>
          </p:cNvSpPr>
          <p:nvPr/>
        </p:nvSpPr>
        <p:spPr bwMode="auto">
          <a:xfrm>
            <a:off x="179512" y="1062028"/>
            <a:ext cx="856895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tr-TR" sz="2400" b="1" dirty="0" smtClean="0">
                <a:solidFill>
                  <a:srgbClr val="FF0000"/>
                </a:solidFill>
              </a:rPr>
              <a:t>BU PROGRAMIN UYGULANMA SÜRECİNE KATILAN ADAY ÖĞRETMENLER</a:t>
            </a:r>
          </a:p>
          <a:p>
            <a:pPr lvl="0"/>
            <a:r>
              <a:rPr lang="tr-TR" sz="2400" b="1" dirty="0" smtClean="0"/>
              <a:t>Bir dersin ön hazırlık, işleniş ve değerlendirme süreci hakkında bilgi edinir.</a:t>
            </a:r>
          </a:p>
          <a:p>
            <a:pPr lvl="0"/>
            <a:endParaRPr lang="tr-TR" sz="1200" b="1" dirty="0" smtClean="0"/>
          </a:p>
          <a:p>
            <a:pPr lvl="0"/>
            <a:r>
              <a:rPr lang="tr-TR" sz="2400" b="1" dirty="0" smtClean="0">
                <a:solidFill>
                  <a:srgbClr val="002060"/>
                </a:solidFill>
              </a:rPr>
              <a:t>Ders materyali hazırlama ve kullanma sürecini izler ve katılır.</a:t>
            </a:r>
          </a:p>
          <a:p>
            <a:pPr lvl="0"/>
            <a:r>
              <a:rPr lang="tr-TR" sz="2400" b="1" dirty="0" smtClean="0">
                <a:solidFill>
                  <a:srgbClr val="002060"/>
                </a:solidFill>
              </a:rPr>
              <a:t>Öğrenme ve öğretme süreçleri ile ilgili problem alanlarını tanır ve çözümüne yönelik kanaat edinir.</a:t>
            </a:r>
          </a:p>
          <a:p>
            <a:pPr lvl="0"/>
            <a:endParaRPr lang="tr-TR" sz="1200" b="1" dirty="0" smtClean="0"/>
          </a:p>
          <a:p>
            <a:pPr lvl="0"/>
            <a:r>
              <a:rPr lang="tr-TR" sz="2400" b="1" dirty="0" smtClean="0"/>
              <a:t>Eğitim ortamları ve yönetim süreçlerinin işleyişi hakkında bilgi edinir.</a:t>
            </a:r>
          </a:p>
          <a:p>
            <a:pPr lvl="0"/>
            <a:endParaRPr lang="tr-TR" sz="1200" b="1" dirty="0" smtClean="0"/>
          </a:p>
          <a:p>
            <a:pPr lvl="0"/>
            <a:r>
              <a:rPr lang="tr-TR" sz="2400" b="1" dirty="0" smtClean="0">
                <a:solidFill>
                  <a:srgbClr val="002060"/>
                </a:solidFill>
              </a:rPr>
              <a:t>Okul içi eğitim faaliyetleri ve sosyal kültürel etkinliklerin uygulanma süreçlerini tanır</a:t>
            </a:r>
            <a:r>
              <a:rPr lang="tr-TR" sz="2400" b="1" dirty="0" smtClean="0"/>
              <a:t>.</a:t>
            </a:r>
          </a:p>
          <a:p>
            <a:pPr lvl="0"/>
            <a:endParaRPr lang="tr-TR" sz="1200" b="1" dirty="0" smtClean="0"/>
          </a:p>
          <a:p>
            <a:pPr lvl="0"/>
            <a:r>
              <a:rPr lang="tr-TR" sz="2400" b="1" dirty="0" smtClean="0"/>
              <a:t>Görev yapacağı eğitim çevresini tanır ve sosyal yapısını bilir.</a:t>
            </a:r>
            <a:endParaRPr lang="tr-TR" sz="2400" b="1" dirty="0"/>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graphicFrame>
        <p:nvGraphicFramePr>
          <p:cNvPr id="9" name="8 Tablo"/>
          <p:cNvGraphicFramePr>
            <a:graphicFrameLocks noGrp="1"/>
          </p:cNvGraphicFramePr>
          <p:nvPr/>
        </p:nvGraphicFramePr>
        <p:xfrm>
          <a:off x="251520" y="1196752"/>
          <a:ext cx="8544272" cy="420624"/>
        </p:xfrm>
        <a:graphic>
          <a:graphicData uri="http://schemas.openxmlformats.org/drawingml/2006/table">
            <a:tbl>
              <a:tblPr/>
              <a:tblGrid>
                <a:gridCol w="6620678"/>
                <a:gridCol w="1923594"/>
              </a:tblGrid>
              <a:tr h="25541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2400" b="1" dirty="0" smtClean="0">
                          <a:solidFill>
                            <a:srgbClr val="FF0000"/>
                          </a:solidFill>
                          <a:latin typeface="+mn-lt"/>
                          <a:ea typeface="Times New Roman"/>
                          <a:cs typeface="Times New Roman"/>
                        </a:rPr>
                        <a:t>Yanı Başımızdaki Okul </a:t>
                      </a:r>
                      <a:endParaRPr lang="tr-TR" sz="2400" b="1" dirty="0">
                        <a:solidFill>
                          <a:srgbClr val="FF0000"/>
                        </a:solidFill>
                        <a:latin typeface="Calibri"/>
                        <a:ea typeface="Times New Roman"/>
                        <a:cs typeface="Times New Roman"/>
                      </a:endParaRPr>
                    </a:p>
                  </a:txBody>
                  <a:tcPr marL="43291" marR="4329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b="1" dirty="0" smtClean="0">
                          <a:solidFill>
                            <a:srgbClr val="FF0000"/>
                          </a:solidFill>
                          <a:latin typeface="Times New Roman"/>
                          <a:ea typeface="Times New Roman"/>
                          <a:cs typeface="Times New Roman"/>
                        </a:rPr>
                        <a:t>18 Saat</a:t>
                      </a:r>
                      <a:endParaRPr lang="tr-TR" sz="2400" b="1" dirty="0">
                        <a:solidFill>
                          <a:srgbClr val="FF0000"/>
                        </a:solidFill>
                        <a:latin typeface="Times New Roman"/>
                        <a:ea typeface="Times New Roman"/>
                        <a:cs typeface="Times New Roman"/>
                      </a:endParaRPr>
                    </a:p>
                  </a:txBody>
                  <a:tcPr marL="43291" marR="432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0" name="Rectangle 2"/>
          <p:cNvSpPr>
            <a:spLocks noChangeArrowheads="1"/>
          </p:cNvSpPr>
          <p:nvPr/>
        </p:nvSpPr>
        <p:spPr bwMode="auto">
          <a:xfrm>
            <a:off x="251520" y="1844825"/>
            <a:ext cx="856895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smtClean="0"/>
              <a:t>İl veya ilçesinde bulunan rehberlik ve araştırma merkezleri (RAM), bilim ve sanat merkezleri (BİLSEM),  halk eğitim merkezleri (HEM)  gibi farklı eğitim kurumları ve okul türlerinde gözlem yapar ve işleyiş farklılıkları hakkında bilgi sahibi olur.</a:t>
            </a:r>
            <a:r>
              <a:rPr lang="tr-TR" sz="2400" dirty="0" smtClean="0"/>
              <a:t> </a:t>
            </a:r>
          </a:p>
          <a:p>
            <a:endParaRPr lang="tr-TR" sz="2400" b="1" dirty="0" smtClean="0"/>
          </a:p>
          <a:p>
            <a:r>
              <a:rPr lang="tr-TR" sz="2400" b="1" dirty="0" smtClean="0">
                <a:solidFill>
                  <a:srgbClr val="002060"/>
                </a:solidFill>
              </a:rPr>
              <a:t>Bu faaliyetler il/ilçe milli eğitim müdürlüklerinin koordinasyonunda grup faaliyetleri olarak yürütülecektir.</a:t>
            </a:r>
          </a:p>
        </p:txBody>
      </p:sp>
      <p:sp>
        <p:nvSpPr>
          <p:cNvPr id="11"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DIŞI FAALİYETLER</a:t>
            </a:r>
            <a:endParaRPr lang="tr-TR" sz="3200" dirty="0">
              <a:solidFill>
                <a:schemeClr val="bg1"/>
              </a:solidFill>
              <a:effectLst/>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graphicFrame>
        <p:nvGraphicFramePr>
          <p:cNvPr id="9" name="8 Tablo"/>
          <p:cNvGraphicFramePr>
            <a:graphicFrameLocks noGrp="1"/>
          </p:cNvGraphicFramePr>
          <p:nvPr/>
        </p:nvGraphicFramePr>
        <p:xfrm>
          <a:off x="251520" y="1196752"/>
          <a:ext cx="8544272" cy="420624"/>
        </p:xfrm>
        <a:graphic>
          <a:graphicData uri="http://schemas.openxmlformats.org/drawingml/2006/table">
            <a:tbl>
              <a:tblPr/>
              <a:tblGrid>
                <a:gridCol w="6620678"/>
                <a:gridCol w="1923594"/>
              </a:tblGrid>
              <a:tr h="25541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2400" b="1" dirty="0" smtClean="0">
                          <a:solidFill>
                            <a:srgbClr val="FF0000"/>
                          </a:solidFill>
                          <a:latin typeface="+mn-lt"/>
                          <a:ea typeface="Times New Roman"/>
                          <a:cs typeface="Times New Roman"/>
                        </a:rPr>
                        <a:t>Tecrübeyle Buluşma </a:t>
                      </a:r>
                      <a:endParaRPr lang="tr-TR" sz="2400" b="1" dirty="0">
                        <a:solidFill>
                          <a:srgbClr val="FF0000"/>
                        </a:solidFill>
                        <a:latin typeface="Calibri"/>
                        <a:ea typeface="Times New Roman"/>
                        <a:cs typeface="Times New Roman"/>
                      </a:endParaRPr>
                    </a:p>
                  </a:txBody>
                  <a:tcPr marL="43291" marR="4329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b="1" dirty="0" smtClean="0">
                          <a:solidFill>
                            <a:srgbClr val="FF0000"/>
                          </a:solidFill>
                          <a:latin typeface="Times New Roman"/>
                          <a:ea typeface="Times New Roman"/>
                          <a:cs typeface="Times New Roman"/>
                        </a:rPr>
                        <a:t>12 Saat</a:t>
                      </a:r>
                      <a:endParaRPr lang="tr-TR" sz="2400" b="1" dirty="0">
                        <a:solidFill>
                          <a:srgbClr val="FF0000"/>
                        </a:solidFill>
                        <a:latin typeface="Times New Roman"/>
                        <a:ea typeface="Times New Roman"/>
                        <a:cs typeface="Times New Roman"/>
                      </a:endParaRPr>
                    </a:p>
                  </a:txBody>
                  <a:tcPr marL="43291" marR="432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0" name="Rectangle 2"/>
          <p:cNvSpPr>
            <a:spLocks noChangeArrowheads="1"/>
          </p:cNvSpPr>
          <p:nvPr/>
        </p:nvSpPr>
        <p:spPr bwMode="auto">
          <a:xfrm>
            <a:off x="251520" y="1700808"/>
            <a:ext cx="856895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smtClean="0"/>
              <a:t>Emekli öğretmenler ve eğitime gönül vermiş şahıslarla bir araya gelerek tecrübelerinden istifade eder.</a:t>
            </a:r>
          </a:p>
          <a:p>
            <a:endParaRPr lang="tr-TR" sz="2400" b="1" dirty="0" smtClean="0"/>
          </a:p>
          <a:p>
            <a:r>
              <a:rPr lang="tr-TR" sz="2400" b="1" dirty="0" smtClean="0">
                <a:solidFill>
                  <a:srgbClr val="002060"/>
                </a:solidFill>
              </a:rPr>
              <a:t>Bu faaliyetler il/ilçe milli eğitim müdürlüklerinin koordinasyonunda grup faaliyetleri olarak yürütülecektir.</a:t>
            </a:r>
          </a:p>
        </p:txBody>
      </p:sp>
      <p:sp>
        <p:nvSpPr>
          <p:cNvPr id="11"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DIŞI FAALİYETLER</a:t>
            </a:r>
            <a:endParaRPr lang="tr-TR" sz="3200" dirty="0">
              <a:solidFill>
                <a:schemeClr val="bg1"/>
              </a:solidFill>
              <a:effectLst/>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graphicFrame>
        <p:nvGraphicFramePr>
          <p:cNvPr id="9" name="8 Tablo"/>
          <p:cNvGraphicFramePr>
            <a:graphicFrameLocks noGrp="1"/>
          </p:cNvGraphicFramePr>
          <p:nvPr/>
        </p:nvGraphicFramePr>
        <p:xfrm>
          <a:off x="251520" y="1196752"/>
          <a:ext cx="8544272" cy="420624"/>
        </p:xfrm>
        <a:graphic>
          <a:graphicData uri="http://schemas.openxmlformats.org/drawingml/2006/table">
            <a:tbl>
              <a:tblPr/>
              <a:tblGrid>
                <a:gridCol w="6620678"/>
                <a:gridCol w="1923594"/>
              </a:tblGrid>
              <a:tr h="25541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2400" b="1" dirty="0" smtClean="0">
                          <a:solidFill>
                            <a:srgbClr val="FF0000"/>
                          </a:solidFill>
                          <a:latin typeface="+mn-lt"/>
                          <a:ea typeface="Times New Roman"/>
                          <a:cs typeface="Times New Roman"/>
                        </a:rPr>
                        <a:t>Gönüllülük ve Girişimcilik Çalışmaları </a:t>
                      </a:r>
                      <a:endParaRPr lang="tr-TR" sz="2400" b="1" dirty="0">
                        <a:solidFill>
                          <a:srgbClr val="FF0000"/>
                        </a:solidFill>
                        <a:latin typeface="Calibri"/>
                        <a:ea typeface="Times New Roman"/>
                        <a:cs typeface="Times New Roman"/>
                      </a:endParaRPr>
                    </a:p>
                  </a:txBody>
                  <a:tcPr marL="43291" marR="4329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b="1" dirty="0" smtClean="0">
                          <a:solidFill>
                            <a:srgbClr val="FF0000"/>
                          </a:solidFill>
                          <a:latin typeface="Times New Roman"/>
                          <a:ea typeface="Times New Roman"/>
                          <a:cs typeface="Times New Roman"/>
                        </a:rPr>
                        <a:t>12 Saat</a:t>
                      </a:r>
                      <a:endParaRPr lang="tr-TR" sz="2400" b="1" dirty="0">
                        <a:solidFill>
                          <a:srgbClr val="FF0000"/>
                        </a:solidFill>
                        <a:latin typeface="Times New Roman"/>
                        <a:ea typeface="Times New Roman"/>
                        <a:cs typeface="Times New Roman"/>
                      </a:endParaRPr>
                    </a:p>
                  </a:txBody>
                  <a:tcPr marL="43291" marR="432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0" name="Rectangle 2"/>
          <p:cNvSpPr>
            <a:spLocks noChangeArrowheads="1"/>
          </p:cNvSpPr>
          <p:nvPr/>
        </p:nvSpPr>
        <p:spPr bwMode="auto">
          <a:xfrm>
            <a:off x="251520" y="1916832"/>
            <a:ext cx="856895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smtClean="0"/>
              <a:t>Topluma hizmet uygulamaları çerçevesinde çevresindeki gönüllü kuruluşları tanır ve gönüllü çalışmalarda görev alır.</a:t>
            </a:r>
          </a:p>
        </p:txBody>
      </p:sp>
      <p:sp>
        <p:nvSpPr>
          <p:cNvPr id="11"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DIŞI FAALİYETLER</a:t>
            </a:r>
            <a:endParaRPr lang="tr-TR" sz="3200" dirty="0">
              <a:solidFill>
                <a:schemeClr val="bg1"/>
              </a:solidFill>
              <a:effectLst/>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graphicFrame>
        <p:nvGraphicFramePr>
          <p:cNvPr id="9" name="8 Tablo"/>
          <p:cNvGraphicFramePr>
            <a:graphicFrameLocks noGrp="1"/>
          </p:cNvGraphicFramePr>
          <p:nvPr/>
        </p:nvGraphicFramePr>
        <p:xfrm>
          <a:off x="251520" y="1196752"/>
          <a:ext cx="8544272" cy="420624"/>
        </p:xfrm>
        <a:graphic>
          <a:graphicData uri="http://schemas.openxmlformats.org/drawingml/2006/table">
            <a:tbl>
              <a:tblPr/>
              <a:tblGrid>
                <a:gridCol w="6620678"/>
                <a:gridCol w="1923594"/>
              </a:tblGrid>
              <a:tr h="25541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2400" b="1" dirty="0" smtClean="0">
                          <a:solidFill>
                            <a:srgbClr val="FF0000"/>
                          </a:solidFill>
                          <a:latin typeface="+mn-lt"/>
                          <a:ea typeface="Times New Roman"/>
                          <a:cs typeface="Times New Roman"/>
                        </a:rPr>
                        <a:t>Mesleki Gelişim ve Kariyer </a:t>
                      </a:r>
                      <a:endParaRPr lang="tr-TR" sz="2400" b="1" dirty="0">
                        <a:solidFill>
                          <a:srgbClr val="FF0000"/>
                        </a:solidFill>
                        <a:latin typeface="Calibri"/>
                        <a:ea typeface="Times New Roman"/>
                        <a:cs typeface="Times New Roman"/>
                      </a:endParaRPr>
                    </a:p>
                  </a:txBody>
                  <a:tcPr marL="43291" marR="4329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b="1" dirty="0" smtClean="0">
                          <a:solidFill>
                            <a:srgbClr val="FF0000"/>
                          </a:solidFill>
                          <a:latin typeface="Times New Roman"/>
                          <a:ea typeface="Times New Roman"/>
                          <a:cs typeface="Times New Roman"/>
                        </a:rPr>
                        <a:t>12 Saat</a:t>
                      </a:r>
                      <a:endParaRPr lang="tr-TR" sz="2400" b="1" dirty="0">
                        <a:solidFill>
                          <a:srgbClr val="FF0000"/>
                        </a:solidFill>
                        <a:latin typeface="Times New Roman"/>
                        <a:ea typeface="Times New Roman"/>
                        <a:cs typeface="Times New Roman"/>
                      </a:endParaRPr>
                    </a:p>
                  </a:txBody>
                  <a:tcPr marL="43291" marR="432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0" name="Rectangle 2"/>
          <p:cNvSpPr>
            <a:spLocks noChangeArrowheads="1"/>
          </p:cNvSpPr>
          <p:nvPr/>
        </p:nvSpPr>
        <p:spPr bwMode="auto">
          <a:xfrm>
            <a:off x="323528" y="1700808"/>
            <a:ext cx="856895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smtClean="0"/>
              <a:t>Üniversiteler, alanıyla ilgili kuruluşlar, halk eğitim merkezleri, özel kurumlar ve </a:t>
            </a:r>
            <a:r>
              <a:rPr lang="tr-TR" sz="2400" b="1" dirty="0" err="1" smtClean="0"/>
              <a:t>STK'ların</a:t>
            </a:r>
            <a:r>
              <a:rPr lang="tr-TR" sz="2400" b="1" dirty="0" smtClean="0"/>
              <a:t> mesleki, sosyal ve kişisel gelişimine katkı sağlayacak imkânlarını tanır. </a:t>
            </a:r>
          </a:p>
          <a:p>
            <a:endParaRPr lang="tr-TR" sz="2400" b="1" dirty="0" smtClean="0"/>
          </a:p>
          <a:p>
            <a:r>
              <a:rPr lang="tr-TR" sz="2400" b="1" dirty="0" smtClean="0">
                <a:solidFill>
                  <a:srgbClr val="002060"/>
                </a:solidFill>
              </a:rPr>
              <a:t>Bilimsel toplantılara katılır. (Konferans, sempozyum, panel vb. etkinliklere dinleyici olarak katılma veya bildiri ve poster sunma)</a:t>
            </a:r>
          </a:p>
          <a:p>
            <a:r>
              <a:rPr lang="tr-TR" sz="2400" b="1" dirty="0" smtClean="0">
                <a:solidFill>
                  <a:srgbClr val="002060"/>
                </a:solidFill>
              </a:rPr>
              <a:t>Sanatsal etkinliklere katılır. (Sergi, tiyatro, sinema, vb. sanatsal etkinliklerden haberdar olur ve katılır.) </a:t>
            </a:r>
          </a:p>
          <a:p>
            <a:endParaRPr lang="tr-TR" sz="2400" b="1" dirty="0" smtClean="0"/>
          </a:p>
          <a:p>
            <a:r>
              <a:rPr lang="tr-TR" sz="2400" b="1" dirty="0" smtClean="0"/>
              <a:t>Bireysel olarak mesleki ve kişisel gelişim becerisi kazanmaları için il/ilçe milli eğitim müdürlükleri gerekli araştırma ve duyuruları yapar</a:t>
            </a:r>
          </a:p>
        </p:txBody>
      </p:sp>
      <p:sp>
        <p:nvSpPr>
          <p:cNvPr id="11"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DIŞI FAALİYETLER</a:t>
            </a:r>
            <a:endParaRPr lang="tr-TR" sz="3200" dirty="0">
              <a:solidFill>
                <a:schemeClr val="bg1"/>
              </a:solidFill>
              <a:effectLst/>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1"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DIŞI FAALİYETLER</a:t>
            </a:r>
            <a:endParaRPr lang="tr-TR" sz="3200" dirty="0">
              <a:solidFill>
                <a:schemeClr val="bg1"/>
              </a:solidFill>
              <a:effectLst/>
            </a:endParaRPr>
          </a:p>
        </p:txBody>
      </p:sp>
      <p:sp>
        <p:nvSpPr>
          <p:cNvPr id="72708" name="Rectangle 4"/>
          <p:cNvSpPr>
            <a:spLocks noChangeArrowheads="1"/>
          </p:cNvSpPr>
          <p:nvPr/>
        </p:nvSpPr>
        <p:spPr bwMode="auto">
          <a:xfrm>
            <a:off x="351306" y="957645"/>
            <a:ext cx="8177944"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ADAY ÖĞRETMEN YETİŞTİRME SÜRECİ </a:t>
            </a:r>
            <a:r>
              <a:rPr kumimoji="0" lang="tr-TR" sz="14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OKUL DIŞI FAALİYETLER DEĞERLENDİRME </a:t>
            </a:r>
            <a:r>
              <a:rPr kumimoji="0" lang="tr-TR" sz="1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FORMU</a:t>
            </a:r>
            <a:endParaRPr kumimoji="0" lang="tr-TR" sz="1400" b="0" i="0" u="none" strike="noStrike" cap="none" normalizeH="0" baseline="0" dirty="0" smtClean="0">
              <a:ln>
                <a:noFill/>
              </a:ln>
              <a:solidFill>
                <a:srgbClr val="FF0000"/>
              </a:solidFill>
              <a:effectLst/>
              <a:latin typeface="Arial" pitchFamily="34" charset="0"/>
              <a:cs typeface="Arial" pitchFamily="34" charset="0"/>
            </a:endParaRPr>
          </a:p>
        </p:txBody>
      </p:sp>
      <p:graphicFrame>
        <p:nvGraphicFramePr>
          <p:cNvPr id="15" name="14 Tablo"/>
          <p:cNvGraphicFramePr>
            <a:graphicFrameLocks noGrp="1"/>
          </p:cNvGraphicFramePr>
          <p:nvPr/>
        </p:nvGraphicFramePr>
        <p:xfrm>
          <a:off x="1331640" y="1268760"/>
          <a:ext cx="6192687" cy="782828"/>
        </p:xfrm>
        <a:graphic>
          <a:graphicData uri="http://schemas.openxmlformats.org/drawingml/2006/table">
            <a:tbl>
              <a:tblPr/>
              <a:tblGrid>
                <a:gridCol w="1279003"/>
                <a:gridCol w="2456842"/>
                <a:gridCol w="2456842"/>
              </a:tblGrid>
              <a:tr h="0">
                <a:tc rowSpan="4">
                  <a:txBody>
                    <a:bodyPr/>
                    <a:lstStyle/>
                    <a:p>
                      <a:pPr algn="just">
                        <a:lnSpc>
                          <a:spcPct val="107000"/>
                        </a:lnSpc>
                        <a:spcAft>
                          <a:spcPts val="0"/>
                        </a:spcAft>
                      </a:pPr>
                      <a:r>
                        <a:rPr lang="tr-TR" sz="1200" b="1" dirty="0">
                          <a:solidFill>
                            <a:srgbClr val="000000"/>
                          </a:solidFill>
                          <a:latin typeface="Times New Roman"/>
                          <a:ea typeface="Times New Roman"/>
                        </a:rPr>
                        <a:t>Aday Öğretmenin</a:t>
                      </a:r>
                      <a:endParaRPr lang="tr-TR"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200" b="1">
                          <a:solidFill>
                            <a:srgbClr val="000000"/>
                          </a:solidFill>
                          <a:latin typeface="Times New Roman"/>
                          <a:ea typeface="Times New Roman"/>
                        </a:rPr>
                        <a:t>Adı Soyadı:</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tr-TR"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tr-TR"/>
                    </a:p>
                  </a:txBody>
                  <a:tcPr/>
                </a:tc>
                <a:tc>
                  <a:txBody>
                    <a:bodyPr/>
                    <a:lstStyle/>
                    <a:p>
                      <a:pPr algn="just">
                        <a:lnSpc>
                          <a:spcPct val="107000"/>
                        </a:lnSpc>
                        <a:spcAft>
                          <a:spcPts val="0"/>
                        </a:spcAft>
                      </a:pPr>
                      <a:r>
                        <a:rPr lang="tr-TR" sz="1200" b="1">
                          <a:solidFill>
                            <a:srgbClr val="000000"/>
                          </a:solidFill>
                          <a:latin typeface="Times New Roman"/>
                          <a:ea typeface="Times New Roman"/>
                        </a:rPr>
                        <a:t>T.C. Kimlik Numarası:</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tr-TR"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tr-TR"/>
                    </a:p>
                  </a:txBody>
                  <a:tcPr/>
                </a:tc>
                <a:tc>
                  <a:txBody>
                    <a:bodyPr/>
                    <a:lstStyle/>
                    <a:p>
                      <a:pPr algn="just">
                        <a:lnSpc>
                          <a:spcPct val="107000"/>
                        </a:lnSpc>
                        <a:spcAft>
                          <a:spcPts val="0"/>
                        </a:spcAft>
                      </a:pPr>
                      <a:r>
                        <a:rPr lang="tr-TR" sz="1200" b="1">
                          <a:solidFill>
                            <a:srgbClr val="000000"/>
                          </a:solidFill>
                          <a:latin typeface="Times New Roman"/>
                          <a:ea typeface="Times New Roman"/>
                        </a:rPr>
                        <a:t>Branşı:</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tr-TR"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vMerge="1">
                  <a:txBody>
                    <a:bodyPr/>
                    <a:lstStyle/>
                    <a:p>
                      <a:endParaRPr lang="tr-TR"/>
                    </a:p>
                  </a:txBody>
                  <a:tcPr/>
                </a:tc>
                <a:tc>
                  <a:txBody>
                    <a:bodyPr/>
                    <a:lstStyle/>
                    <a:p>
                      <a:pPr algn="just">
                        <a:lnSpc>
                          <a:spcPct val="107000"/>
                        </a:lnSpc>
                        <a:spcAft>
                          <a:spcPts val="0"/>
                        </a:spcAft>
                      </a:pPr>
                      <a:r>
                        <a:rPr lang="tr-TR" sz="1200" b="1">
                          <a:solidFill>
                            <a:srgbClr val="000000"/>
                          </a:solidFill>
                          <a:latin typeface="Times New Roman"/>
                          <a:ea typeface="Times New Roman"/>
                        </a:rPr>
                        <a:t>Okul/Kurum-İl/İlçe:</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tr-TR" sz="1200" dirty="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6" name="15 Tablo"/>
          <p:cNvGraphicFramePr>
            <a:graphicFrameLocks noGrp="1"/>
          </p:cNvGraphicFramePr>
          <p:nvPr/>
        </p:nvGraphicFramePr>
        <p:xfrm>
          <a:off x="1331640" y="2132856"/>
          <a:ext cx="6207755" cy="5643540"/>
        </p:xfrm>
        <a:graphic>
          <a:graphicData uri="http://schemas.openxmlformats.org/drawingml/2006/table">
            <a:tbl>
              <a:tblPr/>
              <a:tblGrid>
                <a:gridCol w="6207755"/>
              </a:tblGrid>
              <a:tr h="810090">
                <a:tc>
                  <a:txBody>
                    <a:bodyPr/>
                    <a:lstStyle/>
                    <a:p>
                      <a:pPr>
                        <a:spcAft>
                          <a:spcPts val="0"/>
                        </a:spcAft>
                      </a:pPr>
                      <a:r>
                        <a:rPr lang="tr-TR" sz="2400" b="1" dirty="0">
                          <a:latin typeface="Times New Roman"/>
                          <a:ea typeface="Times New Roman"/>
                        </a:rPr>
                        <a:t>Yapılan Faaliyet:</a:t>
                      </a:r>
                      <a:endParaRPr lang="tr-TR"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090">
                <a:tc>
                  <a:txBody>
                    <a:bodyPr/>
                    <a:lstStyle/>
                    <a:p>
                      <a:pPr>
                        <a:spcAft>
                          <a:spcPts val="0"/>
                        </a:spcAft>
                      </a:pPr>
                      <a:r>
                        <a:rPr lang="tr-TR" sz="2400" b="1" dirty="0">
                          <a:latin typeface="Times New Roman"/>
                          <a:ea typeface="Times New Roman"/>
                        </a:rPr>
                        <a:t>Faaliyetin tarihi ve süresi:</a:t>
                      </a:r>
                      <a:endParaRPr lang="tr-TR"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0180">
                <a:tc>
                  <a:txBody>
                    <a:bodyPr/>
                    <a:lstStyle/>
                    <a:p>
                      <a:pPr>
                        <a:spcAft>
                          <a:spcPts val="0"/>
                        </a:spcAft>
                      </a:pPr>
                      <a:r>
                        <a:rPr lang="tr-TR" sz="2400" b="1" dirty="0">
                          <a:latin typeface="Times New Roman"/>
                          <a:ea typeface="Times New Roman"/>
                        </a:rPr>
                        <a:t>Yapmış olduğunuz faaliyetin (Mülki İdare ziyareti, STK ziyareti, Müze ziyareti, emekli öğretmenle buluşma </a:t>
                      </a:r>
                      <a:r>
                        <a:rPr lang="tr-TR" sz="2400" b="1" dirty="0" smtClean="0">
                          <a:latin typeface="Times New Roman"/>
                          <a:ea typeface="Times New Roman"/>
                        </a:rPr>
                        <a:t>vb.) </a:t>
                      </a:r>
                      <a:r>
                        <a:rPr lang="tr-TR" sz="2400" b="1" dirty="0">
                          <a:latin typeface="Times New Roman"/>
                          <a:ea typeface="Times New Roman"/>
                        </a:rPr>
                        <a:t>kişisel ve </a:t>
                      </a:r>
                      <a:r>
                        <a:rPr lang="tr-TR" sz="2400" b="1" dirty="0" smtClean="0">
                          <a:latin typeface="Times New Roman"/>
                          <a:ea typeface="Times New Roman"/>
                        </a:rPr>
                        <a:t>mesleki </a:t>
                      </a:r>
                      <a:r>
                        <a:rPr lang="tr-TR" sz="2400" b="1" dirty="0">
                          <a:latin typeface="Times New Roman"/>
                          <a:ea typeface="Times New Roman"/>
                        </a:rPr>
                        <a:t>gelişiminize nasıl bir katkıda bulunduğunu tartışınız</a:t>
                      </a:r>
                      <a:r>
                        <a:rPr lang="tr-TR" sz="2400" b="1" dirty="0" smtClean="0">
                          <a:latin typeface="Times New Roman"/>
                          <a:ea typeface="Times New Roman"/>
                        </a:rPr>
                        <a:t>:</a:t>
                      </a:r>
                    </a:p>
                    <a:p>
                      <a:pPr>
                        <a:spcAft>
                          <a:spcPts val="0"/>
                        </a:spcAft>
                      </a:pPr>
                      <a:endParaRPr lang="tr-TR" sz="1100" b="1" dirty="0" smtClean="0">
                        <a:latin typeface="Times New Roman"/>
                        <a:ea typeface="Times New Roman"/>
                      </a:endParaRPr>
                    </a:p>
                    <a:p>
                      <a:pPr>
                        <a:spcAft>
                          <a:spcPts val="0"/>
                        </a:spcAft>
                      </a:pPr>
                      <a:endParaRPr lang="tr-TR" sz="1100" b="1" dirty="0" smtClean="0">
                        <a:latin typeface="Times New Roman"/>
                        <a:ea typeface="Times New Roman"/>
                      </a:endParaRPr>
                    </a:p>
                    <a:p>
                      <a:pPr>
                        <a:spcAft>
                          <a:spcPts val="0"/>
                        </a:spcAft>
                      </a:pPr>
                      <a:endParaRPr lang="tr-TR" sz="1100" b="1" dirty="0" smtClean="0">
                        <a:latin typeface="Times New Roman"/>
                        <a:ea typeface="Times New Roman"/>
                      </a:endParaRPr>
                    </a:p>
                    <a:p>
                      <a:pPr>
                        <a:spcAft>
                          <a:spcPts val="0"/>
                        </a:spcAft>
                      </a:pPr>
                      <a:endParaRPr lang="tr-TR" sz="1100" b="1" dirty="0" smtClean="0">
                        <a:latin typeface="Times New Roman"/>
                        <a:ea typeface="Times New Roman"/>
                      </a:endParaRPr>
                    </a:p>
                    <a:p>
                      <a:pPr>
                        <a:spcAft>
                          <a:spcPts val="0"/>
                        </a:spcAft>
                      </a:pPr>
                      <a:endParaRPr lang="tr-TR" sz="1100" b="1" dirty="0" smtClean="0">
                        <a:latin typeface="Times New Roman"/>
                        <a:ea typeface="Times New Roman"/>
                      </a:endParaRPr>
                    </a:p>
                    <a:p>
                      <a:pPr>
                        <a:spcAft>
                          <a:spcPts val="0"/>
                        </a:spcAft>
                      </a:pPr>
                      <a:endParaRPr lang="tr-TR" sz="1100" b="1" dirty="0" smtClean="0">
                        <a:latin typeface="Times New Roman"/>
                        <a:ea typeface="Times New Roman"/>
                      </a:endParaRPr>
                    </a:p>
                    <a:p>
                      <a:pPr>
                        <a:spcAft>
                          <a:spcPts val="0"/>
                        </a:spcAft>
                      </a:pPr>
                      <a:endParaRPr lang="tr-TR" sz="1100" b="1" dirty="0" smtClean="0">
                        <a:latin typeface="Times New Roman"/>
                        <a:ea typeface="Times New Roman"/>
                      </a:endParaRPr>
                    </a:p>
                    <a:p>
                      <a:pPr>
                        <a:spcAft>
                          <a:spcPts val="0"/>
                        </a:spcAft>
                      </a:pPr>
                      <a:endParaRPr lang="tr-TR" sz="1100" b="1" dirty="0" smtClean="0">
                        <a:latin typeface="Times New Roman"/>
                        <a:ea typeface="Times New Roman"/>
                      </a:endParaRPr>
                    </a:p>
                    <a:p>
                      <a:pPr>
                        <a:spcAft>
                          <a:spcPts val="0"/>
                        </a:spcAft>
                      </a:pPr>
                      <a:endParaRPr lang="tr-TR" sz="1100" b="1" dirty="0" smtClean="0">
                        <a:latin typeface="Times New Roman"/>
                        <a:ea typeface="Times New Roman"/>
                      </a:endParaRPr>
                    </a:p>
                    <a:p>
                      <a:pPr>
                        <a:spcAft>
                          <a:spcPts val="0"/>
                        </a:spcAft>
                      </a:pPr>
                      <a:endParaRPr lang="tr-TR" sz="1100" b="1" dirty="0" smtClean="0">
                        <a:latin typeface="Times New Roman"/>
                        <a:ea typeface="Times New Roman"/>
                      </a:endParaRPr>
                    </a:p>
                    <a:p>
                      <a:pPr>
                        <a:spcAft>
                          <a:spcPts val="0"/>
                        </a:spcAft>
                      </a:pPr>
                      <a:endParaRPr lang="tr-TR" sz="1100" b="1" dirty="0" smtClean="0">
                        <a:latin typeface="Times New Roman"/>
                        <a:ea typeface="Times New Roman"/>
                      </a:endParaRPr>
                    </a:p>
                    <a:p>
                      <a:pPr>
                        <a:spcAft>
                          <a:spcPts val="0"/>
                        </a:spcAft>
                      </a:pPr>
                      <a:endParaRPr lang="tr-TR" sz="1100" b="1" dirty="0" smtClean="0">
                        <a:latin typeface="Times New Roman"/>
                        <a:ea typeface="Times New Roman"/>
                      </a:endParaRPr>
                    </a:p>
                    <a:p>
                      <a:pPr>
                        <a:spcAft>
                          <a:spcPts val="0"/>
                        </a:spcAft>
                      </a:pPr>
                      <a:endParaRPr lang="tr-TR"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graphicFrame>
        <p:nvGraphicFramePr>
          <p:cNvPr id="9" name="8 Tablo"/>
          <p:cNvGraphicFramePr>
            <a:graphicFrameLocks noGrp="1"/>
          </p:cNvGraphicFramePr>
          <p:nvPr/>
        </p:nvGraphicFramePr>
        <p:xfrm>
          <a:off x="251520" y="1196752"/>
          <a:ext cx="8544272" cy="420624"/>
        </p:xfrm>
        <a:graphic>
          <a:graphicData uri="http://schemas.openxmlformats.org/drawingml/2006/table">
            <a:tbl>
              <a:tblPr/>
              <a:tblGrid>
                <a:gridCol w="6620678"/>
                <a:gridCol w="1923594"/>
              </a:tblGrid>
              <a:tr h="25541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2400" b="1" dirty="0" smtClean="0">
                          <a:solidFill>
                            <a:srgbClr val="FF0000"/>
                          </a:solidFill>
                          <a:latin typeface="+mn-lt"/>
                          <a:ea typeface="Times New Roman"/>
                          <a:cs typeface="Times New Roman"/>
                        </a:rPr>
                        <a:t>Kitap Okuma </a:t>
                      </a:r>
                      <a:endParaRPr lang="tr-TR" sz="2400" b="1" dirty="0">
                        <a:solidFill>
                          <a:srgbClr val="FF0000"/>
                        </a:solidFill>
                        <a:latin typeface="Calibri"/>
                        <a:ea typeface="Times New Roman"/>
                        <a:cs typeface="Times New Roman"/>
                      </a:endParaRPr>
                    </a:p>
                  </a:txBody>
                  <a:tcPr marL="43291" marR="4329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b="1" dirty="0" smtClean="0">
                          <a:solidFill>
                            <a:srgbClr val="FF0000"/>
                          </a:solidFill>
                          <a:latin typeface="Times New Roman"/>
                          <a:ea typeface="Times New Roman"/>
                          <a:cs typeface="Times New Roman"/>
                        </a:rPr>
                        <a:t>5 Adet</a:t>
                      </a:r>
                      <a:endParaRPr lang="tr-TR" sz="2400" b="1" dirty="0">
                        <a:solidFill>
                          <a:srgbClr val="FF0000"/>
                        </a:solidFill>
                        <a:latin typeface="Times New Roman"/>
                        <a:ea typeface="Times New Roman"/>
                        <a:cs typeface="Times New Roman"/>
                      </a:endParaRPr>
                    </a:p>
                  </a:txBody>
                  <a:tcPr marL="43291" marR="432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0" name="Rectangle 2"/>
          <p:cNvSpPr>
            <a:spLocks noChangeArrowheads="1"/>
          </p:cNvSpPr>
          <p:nvPr/>
        </p:nvSpPr>
        <p:spPr bwMode="auto">
          <a:xfrm>
            <a:off x="251520" y="1628800"/>
            <a:ext cx="856895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smtClean="0"/>
              <a:t>Yetiştirme programı süresince eğitim ve öğretmenlikle ilgili örnek kitap listesinden okuduğu kitapları eleştirel bir gözle değerlendirerek, bu kitapların kişisel ve mesleki gelişimine katkılarıyla ilgili düşüncelerini kitap okuma değerlendirme formuna yazarak değerlendirir.</a:t>
            </a:r>
          </a:p>
        </p:txBody>
      </p:sp>
      <p:sp>
        <p:nvSpPr>
          <p:cNvPr id="12"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DIŞI FAALİYETLER</a:t>
            </a:r>
            <a:endParaRPr lang="tr-TR" sz="3200" dirty="0">
              <a:solidFill>
                <a:schemeClr val="bg1"/>
              </a:solidFill>
              <a:effectLst/>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2"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DIŞI FAALİYETLER</a:t>
            </a:r>
            <a:endParaRPr lang="tr-TR" sz="3200" dirty="0">
              <a:solidFill>
                <a:schemeClr val="bg1"/>
              </a:solidFill>
              <a:effectLst/>
            </a:endParaRPr>
          </a:p>
        </p:txBody>
      </p:sp>
      <p:graphicFrame>
        <p:nvGraphicFramePr>
          <p:cNvPr id="11" name="10 Tablo"/>
          <p:cNvGraphicFramePr>
            <a:graphicFrameLocks noGrp="1"/>
          </p:cNvGraphicFramePr>
          <p:nvPr/>
        </p:nvGraphicFramePr>
        <p:xfrm>
          <a:off x="251520" y="969264"/>
          <a:ext cx="8640960" cy="5877753"/>
        </p:xfrm>
        <a:graphic>
          <a:graphicData uri="http://schemas.openxmlformats.org/drawingml/2006/table">
            <a:tbl>
              <a:tblPr/>
              <a:tblGrid>
                <a:gridCol w="489209"/>
                <a:gridCol w="1238983"/>
                <a:gridCol w="5544616"/>
                <a:gridCol w="1368152"/>
              </a:tblGrid>
              <a:tr h="209485">
                <a:tc>
                  <a:txBody>
                    <a:bodyPr/>
                    <a:lstStyle/>
                    <a:p>
                      <a:pPr algn="l">
                        <a:lnSpc>
                          <a:spcPct val="115000"/>
                        </a:lnSpc>
                        <a:spcAft>
                          <a:spcPts val="0"/>
                        </a:spcAft>
                      </a:pPr>
                      <a:endParaRPr lang="tr-TR" sz="9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400" b="1" dirty="0">
                          <a:latin typeface="Times New Roman"/>
                          <a:ea typeface="Calibri"/>
                          <a:cs typeface="Times New Roman"/>
                        </a:rPr>
                        <a:t>Yazar Adı</a:t>
                      </a:r>
                      <a:endParaRPr lang="tr-TR" sz="14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400" b="1">
                          <a:latin typeface="Times New Roman"/>
                          <a:ea typeface="Calibri"/>
                          <a:cs typeface="Times New Roman"/>
                        </a:rPr>
                        <a:t>Kitap Adı</a:t>
                      </a:r>
                      <a:endParaRPr lang="tr-TR" sz="14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400" b="1">
                          <a:latin typeface="Times New Roman"/>
                          <a:ea typeface="Calibri"/>
                          <a:cs typeface="Times New Roman"/>
                        </a:rPr>
                        <a:t>Yayınevi</a:t>
                      </a:r>
                      <a:endParaRPr lang="tr-TR" sz="14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88">
                <a:tc>
                  <a:txBody>
                    <a:bodyPr/>
                    <a:lstStyle/>
                    <a:p>
                      <a:pPr algn="ctr">
                        <a:lnSpc>
                          <a:spcPct val="115000"/>
                        </a:lnSpc>
                        <a:spcAft>
                          <a:spcPts val="0"/>
                        </a:spcAft>
                      </a:pPr>
                      <a:r>
                        <a:rPr lang="tr-TR" sz="1200" dirty="0">
                          <a:latin typeface="Times New Roman"/>
                          <a:ea typeface="Calibri"/>
                          <a:cs typeface="Times New Roman"/>
                        </a:rPr>
                        <a:t>1</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Atay, O.</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Bir Bilim Adamının Romanı</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İletişim Yayıncılık</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88">
                <a:tc>
                  <a:txBody>
                    <a:bodyPr/>
                    <a:lstStyle/>
                    <a:p>
                      <a:pPr algn="ctr">
                        <a:lnSpc>
                          <a:spcPct val="115000"/>
                        </a:lnSpc>
                        <a:spcAft>
                          <a:spcPts val="0"/>
                        </a:spcAft>
                      </a:pPr>
                      <a:r>
                        <a:rPr lang="tr-TR" sz="1200" dirty="0">
                          <a:latin typeface="Times New Roman"/>
                          <a:ea typeface="Calibri"/>
                          <a:cs typeface="Times New Roman"/>
                        </a:rPr>
                        <a:t>2</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err="1">
                          <a:latin typeface="Times New Roman"/>
                          <a:ea typeface="Calibri"/>
                          <a:cs typeface="Times New Roman"/>
                        </a:rPr>
                        <a:t>Ayverdi</a:t>
                      </a:r>
                      <a:r>
                        <a:rPr lang="tr-TR" sz="1200" dirty="0">
                          <a:latin typeface="Times New Roman"/>
                          <a:ea typeface="Calibri"/>
                          <a:cs typeface="Times New Roman"/>
                        </a:rPr>
                        <a:t>, S.</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Millî Kültür Meseleleri ve Maarif Davamız</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Kubbealtı Neşriyat</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175">
                <a:tc>
                  <a:txBody>
                    <a:bodyPr/>
                    <a:lstStyle/>
                    <a:p>
                      <a:pPr algn="ctr">
                        <a:lnSpc>
                          <a:spcPct val="115000"/>
                        </a:lnSpc>
                        <a:spcAft>
                          <a:spcPts val="0"/>
                        </a:spcAft>
                      </a:pPr>
                      <a:r>
                        <a:rPr lang="tr-TR" sz="1200">
                          <a:latin typeface="Times New Roman"/>
                          <a:ea typeface="Calibri"/>
                          <a:cs typeface="Times New Roman"/>
                        </a:rPr>
                        <a:t>3</a:t>
                      </a:r>
                      <a:endParaRPr lang="tr-TR" sz="12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Bal, M. A.</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Osmanlı’dan Cumhuriyet’e Meşhurların Okul Anıları </a:t>
                      </a:r>
                      <a:r>
                        <a:rPr lang="tr-TR" sz="1000" b="1" dirty="0">
                          <a:latin typeface="Times New Roman"/>
                          <a:ea typeface="Calibri"/>
                          <a:cs typeface="Times New Roman"/>
                        </a:rPr>
                        <a:t>(1870-1940)</a:t>
                      </a:r>
                      <a:endParaRPr lang="tr-TR" sz="10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Art Yayınları</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175">
                <a:tc>
                  <a:txBody>
                    <a:bodyPr/>
                    <a:lstStyle/>
                    <a:p>
                      <a:pPr algn="ctr">
                        <a:lnSpc>
                          <a:spcPct val="115000"/>
                        </a:lnSpc>
                        <a:spcAft>
                          <a:spcPts val="0"/>
                        </a:spcAft>
                      </a:pPr>
                      <a:r>
                        <a:rPr lang="tr-TR" sz="1200">
                          <a:latin typeface="Times New Roman"/>
                          <a:ea typeface="Calibri"/>
                          <a:cs typeface="Times New Roman"/>
                        </a:rPr>
                        <a:t>4</a:t>
                      </a:r>
                      <a:endParaRPr lang="tr-TR" sz="12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err="1">
                          <a:latin typeface="Times New Roman"/>
                          <a:ea typeface="Calibri"/>
                          <a:cs typeface="Times New Roman"/>
                        </a:rPr>
                        <a:t>Brockman</a:t>
                      </a:r>
                      <a:r>
                        <a:rPr lang="tr-TR" sz="1200" dirty="0">
                          <a:latin typeface="Times New Roman"/>
                          <a:ea typeface="Calibri"/>
                          <a:cs typeface="Times New Roman"/>
                        </a:rPr>
                        <a:t>, J.</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Meraklı Zihinler: Bir Çocuk Nasıl Bir Bilim İnsanı Olur?</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TÜBİTAK </a:t>
                      </a:r>
                      <a:r>
                        <a:rPr lang="tr-TR" sz="1200" dirty="0" err="1" smtClean="0">
                          <a:latin typeface="Times New Roman"/>
                          <a:ea typeface="Calibri"/>
                          <a:cs typeface="Times New Roman"/>
                        </a:rPr>
                        <a:t>Yayl</a:t>
                      </a:r>
                      <a:r>
                        <a:rPr lang="tr-TR" sz="1200" dirty="0" smtClean="0">
                          <a:latin typeface="Times New Roman"/>
                          <a:ea typeface="Calibri"/>
                          <a:cs typeface="Times New Roman"/>
                        </a:rPr>
                        <a:t>.</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88">
                <a:tc>
                  <a:txBody>
                    <a:bodyPr/>
                    <a:lstStyle/>
                    <a:p>
                      <a:pPr algn="ctr">
                        <a:lnSpc>
                          <a:spcPct val="115000"/>
                        </a:lnSpc>
                        <a:spcAft>
                          <a:spcPts val="0"/>
                        </a:spcAft>
                      </a:pPr>
                      <a:r>
                        <a:rPr lang="tr-TR" sz="1200">
                          <a:latin typeface="Times New Roman"/>
                          <a:ea typeface="Calibri"/>
                          <a:cs typeface="Times New Roman"/>
                        </a:rPr>
                        <a:t>5</a:t>
                      </a:r>
                      <a:endParaRPr lang="tr-TR" sz="12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err="1">
                          <a:latin typeface="Times New Roman"/>
                          <a:ea typeface="Calibri"/>
                          <a:cs typeface="Times New Roman"/>
                        </a:rPr>
                        <a:t>Enç</a:t>
                      </a:r>
                      <a:r>
                        <a:rPr lang="tr-TR" sz="1200" dirty="0">
                          <a:latin typeface="Times New Roman"/>
                          <a:ea typeface="Calibri"/>
                          <a:cs typeface="Times New Roman"/>
                        </a:rPr>
                        <a:t>, M.</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Bitmeyen Gece</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err="1">
                          <a:latin typeface="Times New Roman"/>
                          <a:ea typeface="Calibri"/>
                          <a:cs typeface="Times New Roman"/>
                        </a:rPr>
                        <a:t>Ötüken</a:t>
                      </a:r>
                      <a:r>
                        <a:rPr lang="tr-TR" sz="1200" dirty="0">
                          <a:latin typeface="Times New Roman"/>
                          <a:ea typeface="Calibri"/>
                          <a:cs typeface="Times New Roman"/>
                        </a:rPr>
                        <a:t> Neşriyat</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88">
                <a:tc>
                  <a:txBody>
                    <a:bodyPr/>
                    <a:lstStyle/>
                    <a:p>
                      <a:pPr algn="ctr">
                        <a:lnSpc>
                          <a:spcPct val="115000"/>
                        </a:lnSpc>
                        <a:spcAft>
                          <a:spcPts val="0"/>
                        </a:spcAft>
                      </a:pPr>
                      <a:r>
                        <a:rPr lang="tr-TR" sz="1200">
                          <a:latin typeface="Times New Roman"/>
                          <a:ea typeface="Calibri"/>
                          <a:cs typeface="Times New Roman"/>
                        </a:rPr>
                        <a:t>6</a:t>
                      </a:r>
                      <a:endParaRPr lang="tr-TR" sz="12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err="1">
                          <a:latin typeface="Times New Roman"/>
                          <a:ea typeface="Calibri"/>
                          <a:cs typeface="Times New Roman"/>
                        </a:rPr>
                        <a:t>Freire</a:t>
                      </a:r>
                      <a:r>
                        <a:rPr lang="tr-TR" sz="1200" dirty="0">
                          <a:latin typeface="Times New Roman"/>
                          <a:ea typeface="Calibri"/>
                          <a:cs typeface="Times New Roman"/>
                        </a:rPr>
                        <a:t>, P.</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Ezilenlerin Pedagojisi</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Ayrıntı Yayınları</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88">
                <a:tc>
                  <a:txBody>
                    <a:bodyPr/>
                    <a:lstStyle/>
                    <a:p>
                      <a:pPr algn="ctr">
                        <a:lnSpc>
                          <a:spcPct val="115000"/>
                        </a:lnSpc>
                        <a:spcAft>
                          <a:spcPts val="0"/>
                        </a:spcAft>
                      </a:pPr>
                      <a:r>
                        <a:rPr lang="tr-TR" sz="1200">
                          <a:latin typeface="Times New Roman"/>
                          <a:ea typeface="Calibri"/>
                          <a:cs typeface="Times New Roman"/>
                        </a:rPr>
                        <a:t>7</a:t>
                      </a:r>
                      <a:endParaRPr lang="tr-TR" sz="12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err="1">
                          <a:latin typeface="Times New Roman"/>
                          <a:ea typeface="Calibri"/>
                          <a:cs typeface="Times New Roman"/>
                        </a:rPr>
                        <a:t>Gaarder</a:t>
                      </a:r>
                      <a:r>
                        <a:rPr lang="tr-TR" sz="1200" dirty="0">
                          <a:latin typeface="Times New Roman"/>
                          <a:ea typeface="Calibri"/>
                          <a:cs typeface="Times New Roman"/>
                        </a:rPr>
                        <a:t>, J.</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err="1">
                          <a:latin typeface="Times New Roman"/>
                          <a:ea typeface="Calibri"/>
                          <a:cs typeface="Times New Roman"/>
                        </a:rPr>
                        <a:t>Sofie’nin</a:t>
                      </a:r>
                      <a:r>
                        <a:rPr lang="tr-TR" sz="1600" b="1" dirty="0">
                          <a:latin typeface="Times New Roman"/>
                          <a:ea typeface="Calibri"/>
                          <a:cs typeface="Times New Roman"/>
                        </a:rPr>
                        <a:t> Dünyası</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err="1">
                          <a:latin typeface="Times New Roman"/>
                          <a:ea typeface="Calibri"/>
                          <a:cs typeface="Times New Roman"/>
                        </a:rPr>
                        <a:t>Pan</a:t>
                      </a:r>
                      <a:r>
                        <a:rPr lang="tr-TR" sz="1200" dirty="0">
                          <a:latin typeface="Times New Roman"/>
                          <a:ea typeface="Calibri"/>
                          <a:cs typeface="Times New Roman"/>
                        </a:rPr>
                        <a:t> Yayınları</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88">
                <a:tc>
                  <a:txBody>
                    <a:bodyPr/>
                    <a:lstStyle/>
                    <a:p>
                      <a:pPr algn="ctr">
                        <a:lnSpc>
                          <a:spcPct val="115000"/>
                        </a:lnSpc>
                        <a:spcAft>
                          <a:spcPts val="0"/>
                        </a:spcAft>
                      </a:pPr>
                      <a:r>
                        <a:rPr lang="tr-TR" sz="1200">
                          <a:latin typeface="Times New Roman"/>
                          <a:ea typeface="Calibri"/>
                          <a:cs typeface="Times New Roman"/>
                        </a:rPr>
                        <a:t>8</a:t>
                      </a:r>
                      <a:endParaRPr lang="tr-TR" sz="12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err="1">
                          <a:latin typeface="Times New Roman"/>
                          <a:ea typeface="Calibri"/>
                          <a:cs typeface="Times New Roman"/>
                        </a:rPr>
                        <a:t>Glasser</a:t>
                      </a:r>
                      <a:r>
                        <a:rPr lang="tr-TR" sz="1200" dirty="0">
                          <a:latin typeface="Times New Roman"/>
                          <a:ea typeface="Calibri"/>
                          <a:cs typeface="Times New Roman"/>
                        </a:rPr>
                        <a:t>, W.</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Başarısızlığın Olmadığı Okul</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Beyaz Yayınları</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88">
                <a:tc>
                  <a:txBody>
                    <a:bodyPr/>
                    <a:lstStyle/>
                    <a:p>
                      <a:pPr algn="ctr">
                        <a:lnSpc>
                          <a:spcPct val="115000"/>
                        </a:lnSpc>
                        <a:spcAft>
                          <a:spcPts val="0"/>
                        </a:spcAft>
                      </a:pPr>
                      <a:r>
                        <a:rPr lang="tr-TR" sz="1200">
                          <a:latin typeface="Times New Roman"/>
                          <a:ea typeface="Calibri"/>
                          <a:cs typeface="Times New Roman"/>
                        </a:rPr>
                        <a:t>9</a:t>
                      </a:r>
                      <a:endParaRPr lang="tr-TR" sz="12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err="1">
                          <a:latin typeface="Times New Roman"/>
                          <a:ea typeface="Calibri"/>
                          <a:cs typeface="Times New Roman"/>
                        </a:rPr>
                        <a:t>Goleman</a:t>
                      </a:r>
                      <a:r>
                        <a:rPr lang="tr-TR" sz="1200" dirty="0">
                          <a:latin typeface="Times New Roman"/>
                          <a:ea typeface="Calibri"/>
                          <a:cs typeface="Times New Roman"/>
                        </a:rPr>
                        <a:t>, D.</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Duygusal Zekâ</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Varlık Yayınları</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175">
                <a:tc>
                  <a:txBody>
                    <a:bodyPr/>
                    <a:lstStyle/>
                    <a:p>
                      <a:pPr algn="ctr">
                        <a:lnSpc>
                          <a:spcPct val="115000"/>
                        </a:lnSpc>
                        <a:spcAft>
                          <a:spcPts val="0"/>
                        </a:spcAft>
                      </a:pPr>
                      <a:r>
                        <a:rPr lang="tr-TR" sz="1200">
                          <a:latin typeface="Times New Roman"/>
                          <a:ea typeface="Calibri"/>
                          <a:cs typeface="Times New Roman"/>
                        </a:rPr>
                        <a:t>10</a:t>
                      </a:r>
                      <a:endParaRPr lang="tr-TR" sz="12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err="1">
                          <a:latin typeface="Times New Roman"/>
                          <a:ea typeface="Calibri"/>
                          <a:cs typeface="Times New Roman"/>
                        </a:rPr>
                        <a:t>Gulbenkian</a:t>
                      </a:r>
                      <a:r>
                        <a:rPr lang="tr-TR" sz="1200" dirty="0">
                          <a:latin typeface="Times New Roman"/>
                          <a:ea typeface="Calibri"/>
                          <a:cs typeface="Times New Roman"/>
                        </a:rPr>
                        <a:t> Komisyonu</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Sosyal Bilimleri Açın: Sosyal Bilimlerin Yeniden Yapılanması Üzerine Rapor</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Metis Yayınları</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88">
                <a:tc>
                  <a:txBody>
                    <a:bodyPr/>
                    <a:lstStyle/>
                    <a:p>
                      <a:pPr algn="ctr">
                        <a:lnSpc>
                          <a:spcPct val="115000"/>
                        </a:lnSpc>
                        <a:spcAft>
                          <a:spcPts val="0"/>
                        </a:spcAft>
                      </a:pPr>
                      <a:r>
                        <a:rPr lang="tr-TR" sz="1200">
                          <a:latin typeface="Times New Roman"/>
                          <a:ea typeface="Calibri"/>
                          <a:cs typeface="Times New Roman"/>
                        </a:rPr>
                        <a:t>11</a:t>
                      </a:r>
                      <a:endParaRPr lang="tr-TR" sz="12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Güntekin, R. N.</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Acımak</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İnkılap </a:t>
                      </a:r>
                      <a:r>
                        <a:rPr lang="tr-TR" sz="1200" dirty="0" err="1">
                          <a:latin typeface="Times New Roman"/>
                          <a:ea typeface="Calibri"/>
                          <a:cs typeface="Times New Roman"/>
                        </a:rPr>
                        <a:t>Kitabevi</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88">
                <a:tc>
                  <a:txBody>
                    <a:bodyPr/>
                    <a:lstStyle/>
                    <a:p>
                      <a:pPr algn="ctr">
                        <a:lnSpc>
                          <a:spcPct val="115000"/>
                        </a:lnSpc>
                        <a:spcAft>
                          <a:spcPts val="0"/>
                        </a:spcAft>
                      </a:pPr>
                      <a:r>
                        <a:rPr lang="tr-TR" sz="1200">
                          <a:latin typeface="Times New Roman"/>
                          <a:ea typeface="Calibri"/>
                          <a:cs typeface="Times New Roman"/>
                        </a:rPr>
                        <a:t>12</a:t>
                      </a:r>
                      <a:endParaRPr lang="tr-TR" sz="12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err="1">
                          <a:latin typeface="Times New Roman"/>
                          <a:ea typeface="Calibri"/>
                          <a:cs typeface="Times New Roman"/>
                        </a:rPr>
                        <a:t>Holt</a:t>
                      </a:r>
                      <a:r>
                        <a:rPr lang="tr-TR" sz="1200" dirty="0">
                          <a:latin typeface="Times New Roman"/>
                          <a:ea typeface="Calibri"/>
                          <a:cs typeface="Times New Roman"/>
                        </a:rPr>
                        <a:t>, J.</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Çocuklar Neden Başarısız Olur?</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Beyaz Yayınları</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88">
                <a:tc>
                  <a:txBody>
                    <a:bodyPr/>
                    <a:lstStyle/>
                    <a:p>
                      <a:pPr algn="ctr">
                        <a:lnSpc>
                          <a:spcPct val="115000"/>
                        </a:lnSpc>
                        <a:spcAft>
                          <a:spcPts val="0"/>
                        </a:spcAft>
                      </a:pPr>
                      <a:r>
                        <a:rPr lang="tr-TR" sz="1200">
                          <a:latin typeface="Times New Roman"/>
                          <a:ea typeface="Calibri"/>
                          <a:cs typeface="Times New Roman"/>
                        </a:rPr>
                        <a:t>13</a:t>
                      </a:r>
                      <a:endParaRPr lang="tr-TR" sz="12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err="1">
                          <a:latin typeface="Times New Roman"/>
                          <a:ea typeface="Calibri"/>
                          <a:cs typeface="Times New Roman"/>
                        </a:rPr>
                        <a:t>Illich</a:t>
                      </a:r>
                      <a:r>
                        <a:rPr lang="tr-TR" sz="1200" dirty="0">
                          <a:latin typeface="Times New Roman"/>
                          <a:ea typeface="Calibri"/>
                          <a:cs typeface="Times New Roman"/>
                        </a:rPr>
                        <a:t>, I.</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Okulsuz Toplum</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Şule Yayınları</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88">
                <a:tc>
                  <a:txBody>
                    <a:bodyPr/>
                    <a:lstStyle/>
                    <a:p>
                      <a:pPr algn="ctr">
                        <a:lnSpc>
                          <a:spcPct val="115000"/>
                        </a:lnSpc>
                        <a:spcAft>
                          <a:spcPts val="0"/>
                        </a:spcAft>
                      </a:pPr>
                      <a:r>
                        <a:rPr lang="tr-TR" sz="1200">
                          <a:latin typeface="Times New Roman"/>
                          <a:ea typeface="Calibri"/>
                          <a:cs typeface="Times New Roman"/>
                        </a:rPr>
                        <a:t>14</a:t>
                      </a:r>
                      <a:endParaRPr lang="tr-TR" sz="12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err="1">
                          <a:latin typeface="Times New Roman"/>
                          <a:ea typeface="Calibri"/>
                          <a:cs typeface="Times New Roman"/>
                        </a:rPr>
                        <a:t>İzzetbegoviç</a:t>
                      </a:r>
                      <a:r>
                        <a:rPr lang="tr-TR" sz="1200" dirty="0">
                          <a:latin typeface="Times New Roman"/>
                          <a:ea typeface="Calibri"/>
                          <a:cs typeface="Times New Roman"/>
                        </a:rPr>
                        <a:t>, A.</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Doğu ve Batı Arasında İslam</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Klasik Yayınları</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175">
                <a:tc>
                  <a:txBody>
                    <a:bodyPr/>
                    <a:lstStyle/>
                    <a:p>
                      <a:pPr algn="ctr">
                        <a:lnSpc>
                          <a:spcPct val="115000"/>
                        </a:lnSpc>
                        <a:spcAft>
                          <a:spcPts val="0"/>
                        </a:spcAft>
                      </a:pPr>
                      <a:r>
                        <a:rPr lang="tr-TR" sz="1200">
                          <a:latin typeface="Times New Roman"/>
                          <a:ea typeface="Calibri"/>
                          <a:cs typeface="Times New Roman"/>
                        </a:rPr>
                        <a:t>15</a:t>
                      </a:r>
                      <a:endParaRPr lang="tr-TR" sz="12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err="1">
                          <a:latin typeface="Times New Roman"/>
                          <a:ea typeface="Calibri"/>
                          <a:cs typeface="Times New Roman"/>
                        </a:rPr>
                        <a:t>Kâğıtçıbaşı</a:t>
                      </a:r>
                      <a:r>
                        <a:rPr lang="tr-TR" sz="1200" dirty="0">
                          <a:latin typeface="Times New Roman"/>
                          <a:ea typeface="Calibri"/>
                          <a:cs typeface="Times New Roman"/>
                        </a:rPr>
                        <a:t>, Ç.&amp; Cemalcılar, Z.</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Dünden Bugüne İnsan ve İnsanlar: Sosyal Psikolojiye Giriş</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Evrim Yayınları</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88">
                <a:tc>
                  <a:txBody>
                    <a:bodyPr/>
                    <a:lstStyle/>
                    <a:p>
                      <a:pPr algn="ctr">
                        <a:lnSpc>
                          <a:spcPct val="115000"/>
                        </a:lnSpc>
                        <a:spcAft>
                          <a:spcPts val="0"/>
                        </a:spcAft>
                      </a:pPr>
                      <a:r>
                        <a:rPr lang="tr-TR" sz="1200">
                          <a:latin typeface="Times New Roman"/>
                          <a:ea typeface="Calibri"/>
                          <a:cs typeface="Times New Roman"/>
                        </a:rPr>
                        <a:t>16</a:t>
                      </a:r>
                      <a:endParaRPr lang="tr-TR" sz="12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Kan, Ş. H.</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Mahrem Macera</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Yeryüzü Yayınları</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88">
                <a:tc>
                  <a:txBody>
                    <a:bodyPr/>
                    <a:lstStyle/>
                    <a:p>
                      <a:pPr algn="ctr">
                        <a:lnSpc>
                          <a:spcPct val="115000"/>
                        </a:lnSpc>
                        <a:spcAft>
                          <a:spcPts val="0"/>
                        </a:spcAft>
                      </a:pPr>
                      <a:r>
                        <a:rPr lang="tr-TR" sz="1200">
                          <a:latin typeface="Times New Roman"/>
                          <a:ea typeface="Calibri"/>
                          <a:cs typeface="Times New Roman"/>
                        </a:rPr>
                        <a:t>17</a:t>
                      </a:r>
                      <a:endParaRPr lang="tr-TR" sz="12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Kant, I.</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Eğitim Üzerine</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İz Yayıncılık</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175">
                <a:tc>
                  <a:txBody>
                    <a:bodyPr/>
                    <a:lstStyle/>
                    <a:p>
                      <a:pPr algn="ctr">
                        <a:lnSpc>
                          <a:spcPct val="115000"/>
                        </a:lnSpc>
                        <a:spcAft>
                          <a:spcPts val="0"/>
                        </a:spcAft>
                      </a:pPr>
                      <a:r>
                        <a:rPr lang="tr-TR" sz="1200">
                          <a:latin typeface="Times New Roman"/>
                          <a:ea typeface="Calibri"/>
                          <a:cs typeface="Times New Roman"/>
                        </a:rPr>
                        <a:t>18</a:t>
                      </a:r>
                      <a:endParaRPr lang="tr-TR" sz="120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dirty="0">
                          <a:latin typeface="Times New Roman"/>
                          <a:ea typeface="Calibri"/>
                          <a:cs typeface="Times New Roman"/>
                        </a:rPr>
                        <a:t>Kara, İ. &amp; Birinci, A.</a:t>
                      </a:r>
                      <a:endParaRPr lang="tr-TR" sz="10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Bir Eğitim Tasavvuru Olarak Mahalle/</a:t>
                      </a:r>
                      <a:r>
                        <a:rPr lang="tr-TR" sz="1600" b="1" dirty="0" err="1">
                          <a:latin typeface="Times New Roman"/>
                          <a:ea typeface="Calibri"/>
                          <a:cs typeface="Times New Roman"/>
                        </a:rPr>
                        <a:t>Sıbyan</a:t>
                      </a:r>
                      <a:r>
                        <a:rPr lang="tr-TR" sz="1600" b="1" dirty="0">
                          <a:latin typeface="Times New Roman"/>
                          <a:ea typeface="Calibri"/>
                          <a:cs typeface="Times New Roman"/>
                        </a:rPr>
                        <a:t> Mektepleri</a:t>
                      </a:r>
                      <a:endParaRPr lang="tr-TR" sz="1600" b="1"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200" dirty="0">
                          <a:latin typeface="Times New Roman"/>
                          <a:ea typeface="Calibri"/>
                          <a:cs typeface="Times New Roman"/>
                        </a:rPr>
                        <a:t>Dergâh Yayınları</a:t>
                      </a:r>
                      <a:endParaRPr lang="tr-TR" sz="1200" dirty="0">
                        <a:latin typeface="Calibri"/>
                        <a:ea typeface="Calibri"/>
                        <a:cs typeface="Times New Roman"/>
                      </a:endParaRPr>
                    </a:p>
                  </a:txBody>
                  <a:tcPr marL="54648" marR="54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2"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DIŞI FAALİYETLER</a:t>
            </a:r>
            <a:endParaRPr lang="tr-TR" sz="3200" dirty="0">
              <a:solidFill>
                <a:schemeClr val="bg1"/>
              </a:solidFill>
              <a:effectLst/>
            </a:endParaRPr>
          </a:p>
        </p:txBody>
      </p:sp>
      <p:graphicFrame>
        <p:nvGraphicFramePr>
          <p:cNvPr id="10" name="9 Tablo"/>
          <p:cNvGraphicFramePr>
            <a:graphicFrameLocks noGrp="1"/>
          </p:cNvGraphicFramePr>
          <p:nvPr/>
        </p:nvGraphicFramePr>
        <p:xfrm>
          <a:off x="251520" y="1052736"/>
          <a:ext cx="8640960" cy="5538216"/>
        </p:xfrm>
        <a:graphic>
          <a:graphicData uri="http://schemas.openxmlformats.org/drawingml/2006/table">
            <a:tbl>
              <a:tblPr/>
              <a:tblGrid>
                <a:gridCol w="489207"/>
                <a:gridCol w="1166977"/>
                <a:gridCol w="5472608"/>
                <a:gridCol w="1512168"/>
              </a:tblGrid>
              <a:tr h="184727">
                <a:tc>
                  <a:txBody>
                    <a:bodyPr/>
                    <a:lstStyle/>
                    <a:p>
                      <a:pPr algn="ctr">
                        <a:lnSpc>
                          <a:spcPct val="115000"/>
                        </a:lnSpc>
                        <a:spcAft>
                          <a:spcPts val="0"/>
                        </a:spcAft>
                      </a:pPr>
                      <a:r>
                        <a:rPr lang="tr-TR" sz="1100" dirty="0">
                          <a:latin typeface="Times New Roman"/>
                          <a:ea typeface="Calibri"/>
                          <a:cs typeface="Times New Roman"/>
                        </a:rPr>
                        <a:t>19</a:t>
                      </a:r>
                      <a:endParaRPr lang="tr-TR" sz="10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Karabekir, K.</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Çocuk Davamız</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Yapı Kredi Yayınları</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a:lnSpc>
                          <a:spcPct val="115000"/>
                        </a:lnSpc>
                        <a:spcAft>
                          <a:spcPts val="0"/>
                        </a:spcAft>
                      </a:pPr>
                      <a:r>
                        <a:rPr lang="tr-TR" sz="1100">
                          <a:latin typeface="Times New Roman"/>
                          <a:ea typeface="Calibri"/>
                          <a:cs typeface="Times New Roman"/>
                        </a:rPr>
                        <a:t>20</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dirty="0">
                          <a:latin typeface="Times New Roman"/>
                          <a:ea typeface="Calibri"/>
                          <a:cs typeface="Times New Roman"/>
                        </a:rPr>
                        <a:t>Karakoç, S.</a:t>
                      </a:r>
                      <a:endParaRPr lang="tr-TR" sz="10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Hızır’la Kırk Saat</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Diriliş Yayınları</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a:lnSpc>
                          <a:spcPct val="115000"/>
                        </a:lnSpc>
                        <a:spcAft>
                          <a:spcPts val="0"/>
                        </a:spcAft>
                      </a:pPr>
                      <a:r>
                        <a:rPr lang="tr-TR" sz="1100">
                          <a:latin typeface="Times New Roman"/>
                          <a:ea typeface="Calibri"/>
                          <a:cs typeface="Times New Roman"/>
                        </a:rPr>
                        <a:t>21</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dirty="0">
                          <a:latin typeface="Times New Roman"/>
                          <a:ea typeface="Calibri"/>
                          <a:cs typeface="Times New Roman"/>
                        </a:rPr>
                        <a:t>Karakoç, S.</a:t>
                      </a:r>
                      <a:endParaRPr lang="tr-TR" sz="10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Diriliş Neslinin Amentüsü</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Diriliş Yayınları</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a:lnSpc>
                          <a:spcPct val="115000"/>
                        </a:lnSpc>
                        <a:spcAft>
                          <a:spcPts val="0"/>
                        </a:spcAft>
                      </a:pPr>
                      <a:r>
                        <a:rPr lang="tr-TR" sz="1100">
                          <a:latin typeface="Times New Roman"/>
                          <a:ea typeface="Calibri"/>
                          <a:cs typeface="Times New Roman"/>
                        </a:rPr>
                        <a:t>22</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dirty="0" err="1">
                          <a:latin typeface="Times New Roman"/>
                          <a:ea typeface="Calibri"/>
                          <a:cs typeface="Times New Roman"/>
                        </a:rPr>
                        <a:t>Khan</a:t>
                      </a:r>
                      <a:r>
                        <a:rPr lang="tr-TR" sz="1100" dirty="0">
                          <a:latin typeface="Times New Roman"/>
                          <a:ea typeface="Calibri"/>
                          <a:cs typeface="Times New Roman"/>
                        </a:rPr>
                        <a:t>, S.</a:t>
                      </a:r>
                      <a:endParaRPr lang="tr-TR" sz="10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Dünya Okulu: Eğitimi Yeniden Düşünmek</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Yapı Kredi Yayınları</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455">
                <a:tc>
                  <a:txBody>
                    <a:bodyPr/>
                    <a:lstStyle/>
                    <a:p>
                      <a:pPr algn="ctr">
                        <a:lnSpc>
                          <a:spcPct val="115000"/>
                        </a:lnSpc>
                        <a:spcAft>
                          <a:spcPts val="0"/>
                        </a:spcAft>
                      </a:pPr>
                      <a:r>
                        <a:rPr lang="tr-TR" sz="1100">
                          <a:latin typeface="Times New Roman"/>
                          <a:ea typeface="Calibri"/>
                          <a:cs typeface="Times New Roman"/>
                        </a:rPr>
                        <a:t>23</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dirty="0">
                          <a:latin typeface="Times New Roman"/>
                          <a:ea typeface="Calibri"/>
                          <a:cs typeface="Times New Roman"/>
                        </a:rPr>
                        <a:t>Kültür ve Turizm Bakanlığı</a:t>
                      </a:r>
                      <a:endParaRPr lang="tr-TR" sz="10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Şehir-İnsan Medeniyet Köprüsü: Beş Şehirli Örnek Kişilikler</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Kültür ve Turizm Bakanlığı Yayınları</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720">
                <a:tc>
                  <a:txBody>
                    <a:bodyPr/>
                    <a:lstStyle/>
                    <a:p>
                      <a:pPr algn="ctr">
                        <a:lnSpc>
                          <a:spcPct val="115000"/>
                        </a:lnSpc>
                        <a:spcAft>
                          <a:spcPts val="0"/>
                        </a:spcAft>
                      </a:pPr>
                      <a:r>
                        <a:rPr lang="tr-TR" sz="1100">
                          <a:latin typeface="Times New Roman"/>
                          <a:ea typeface="Calibri"/>
                          <a:cs typeface="Times New Roman"/>
                        </a:rPr>
                        <a:t>24</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dirty="0" err="1">
                          <a:latin typeface="Times New Roman"/>
                          <a:ea typeface="Calibri"/>
                          <a:cs typeface="Times New Roman"/>
                        </a:rPr>
                        <a:t>Leitch</a:t>
                      </a:r>
                      <a:r>
                        <a:rPr lang="tr-TR" sz="1100" dirty="0">
                          <a:latin typeface="Times New Roman"/>
                          <a:ea typeface="Calibri"/>
                          <a:cs typeface="Times New Roman"/>
                        </a:rPr>
                        <a:t>, T.</a:t>
                      </a:r>
                      <a:endParaRPr lang="tr-TR" sz="10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err="1">
                          <a:latin typeface="Times New Roman"/>
                          <a:ea typeface="Calibri"/>
                          <a:cs typeface="Times New Roman"/>
                        </a:rPr>
                        <a:t>Wikipedia</a:t>
                      </a:r>
                      <a:r>
                        <a:rPr lang="tr-TR" sz="1600" b="1" dirty="0">
                          <a:latin typeface="Times New Roman"/>
                          <a:ea typeface="Calibri"/>
                          <a:cs typeface="Times New Roman"/>
                        </a:rPr>
                        <a:t> U: Dijital Çağda Bilgi, Otorite ve Liberal Eğitim</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Hece Yayınları</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a:lnSpc>
                          <a:spcPct val="115000"/>
                        </a:lnSpc>
                        <a:spcAft>
                          <a:spcPts val="0"/>
                        </a:spcAft>
                      </a:pPr>
                      <a:r>
                        <a:rPr lang="tr-TR" sz="1100">
                          <a:latin typeface="Times New Roman"/>
                          <a:ea typeface="Calibri"/>
                          <a:cs typeface="Times New Roman"/>
                        </a:rPr>
                        <a:t>25</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dirty="0" err="1">
                          <a:latin typeface="Times New Roman"/>
                          <a:ea typeface="Calibri"/>
                          <a:cs typeface="Times New Roman"/>
                        </a:rPr>
                        <a:t>McCourt</a:t>
                      </a:r>
                      <a:r>
                        <a:rPr lang="tr-TR" sz="1100" dirty="0">
                          <a:latin typeface="Times New Roman"/>
                          <a:ea typeface="Calibri"/>
                          <a:cs typeface="Times New Roman"/>
                        </a:rPr>
                        <a:t>. F.</a:t>
                      </a:r>
                      <a:endParaRPr lang="tr-TR" sz="10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Öğretmen</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Altın Kitaplar Yayınevi</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a:lnSpc>
                          <a:spcPct val="115000"/>
                        </a:lnSpc>
                        <a:spcAft>
                          <a:spcPts val="0"/>
                        </a:spcAft>
                      </a:pPr>
                      <a:r>
                        <a:rPr lang="tr-TR" sz="1100">
                          <a:latin typeface="Times New Roman"/>
                          <a:ea typeface="Calibri"/>
                          <a:cs typeface="Times New Roman"/>
                        </a:rPr>
                        <a:t>26</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dirty="0" err="1">
                          <a:latin typeface="Times New Roman"/>
                          <a:ea typeface="Calibri"/>
                          <a:cs typeface="Times New Roman"/>
                        </a:rPr>
                        <a:t>Needham</a:t>
                      </a:r>
                      <a:r>
                        <a:rPr lang="tr-TR" sz="1100" dirty="0">
                          <a:latin typeface="Times New Roman"/>
                          <a:ea typeface="Calibri"/>
                          <a:cs typeface="Times New Roman"/>
                        </a:rPr>
                        <a:t>, J.</a:t>
                      </a:r>
                      <a:endParaRPr lang="tr-TR" sz="10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Doğunun Bilgisi Batının Bilimi</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MAB</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a:lnSpc>
                          <a:spcPct val="115000"/>
                        </a:lnSpc>
                        <a:spcAft>
                          <a:spcPts val="0"/>
                        </a:spcAft>
                      </a:pPr>
                      <a:r>
                        <a:rPr lang="tr-TR" sz="1100">
                          <a:latin typeface="Times New Roman"/>
                          <a:ea typeface="Calibri"/>
                          <a:cs typeface="Times New Roman"/>
                        </a:rPr>
                        <a:t>27</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dirty="0" err="1">
                          <a:latin typeface="Times New Roman"/>
                          <a:ea typeface="Calibri"/>
                          <a:cs typeface="Times New Roman"/>
                        </a:rPr>
                        <a:t>Özdenören</a:t>
                      </a:r>
                      <a:r>
                        <a:rPr lang="tr-TR" sz="1100" dirty="0">
                          <a:latin typeface="Times New Roman"/>
                          <a:ea typeface="Calibri"/>
                          <a:cs typeface="Times New Roman"/>
                        </a:rPr>
                        <a:t>, R.</a:t>
                      </a:r>
                      <a:endParaRPr lang="tr-TR" sz="10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Kafa Karıştıran Kelimeler</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İz Yayıncılık</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455">
                <a:tc>
                  <a:txBody>
                    <a:bodyPr/>
                    <a:lstStyle/>
                    <a:p>
                      <a:pPr algn="ctr">
                        <a:lnSpc>
                          <a:spcPct val="115000"/>
                        </a:lnSpc>
                        <a:spcAft>
                          <a:spcPts val="0"/>
                        </a:spcAft>
                      </a:pPr>
                      <a:r>
                        <a:rPr lang="tr-TR" sz="1100">
                          <a:latin typeface="Times New Roman"/>
                          <a:ea typeface="Calibri"/>
                          <a:cs typeface="Times New Roman"/>
                        </a:rPr>
                        <a:t>28</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dirty="0" err="1">
                          <a:latin typeface="Times New Roman"/>
                          <a:ea typeface="Calibri"/>
                          <a:cs typeface="Times New Roman"/>
                        </a:rPr>
                        <a:t>Özemre</a:t>
                      </a:r>
                      <a:r>
                        <a:rPr lang="tr-TR" sz="1100" dirty="0">
                          <a:latin typeface="Times New Roman"/>
                          <a:ea typeface="Calibri"/>
                          <a:cs typeface="Times New Roman"/>
                        </a:rPr>
                        <a:t>, A. Y.</a:t>
                      </a:r>
                      <a:endParaRPr lang="tr-TR" sz="10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err="1">
                          <a:latin typeface="Times New Roman"/>
                          <a:ea typeface="Calibri"/>
                          <a:cs typeface="Times New Roman"/>
                        </a:rPr>
                        <a:t>Galatasarayı</a:t>
                      </a:r>
                      <a:r>
                        <a:rPr lang="tr-TR" sz="1600" b="1" dirty="0">
                          <a:latin typeface="Times New Roman"/>
                          <a:ea typeface="Calibri"/>
                          <a:cs typeface="Times New Roman"/>
                        </a:rPr>
                        <a:t> </a:t>
                      </a:r>
                      <a:r>
                        <a:rPr lang="tr-TR" sz="1600" b="1" dirty="0" err="1">
                          <a:latin typeface="Times New Roman"/>
                          <a:ea typeface="Calibri"/>
                          <a:cs typeface="Times New Roman"/>
                        </a:rPr>
                        <a:t>Mekteb</a:t>
                      </a:r>
                      <a:r>
                        <a:rPr lang="tr-TR" sz="1600" b="1" dirty="0">
                          <a:latin typeface="Times New Roman"/>
                          <a:ea typeface="Calibri"/>
                          <a:cs typeface="Times New Roman"/>
                        </a:rPr>
                        <a:t>-i Sultani’sinde Sekiz Yılım</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Kubbealtı Akademi Yayınları</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a:lnSpc>
                          <a:spcPct val="115000"/>
                        </a:lnSpc>
                        <a:spcAft>
                          <a:spcPts val="0"/>
                        </a:spcAft>
                      </a:pPr>
                      <a:r>
                        <a:rPr lang="tr-TR" sz="1100">
                          <a:latin typeface="Times New Roman"/>
                          <a:ea typeface="Calibri"/>
                          <a:cs typeface="Times New Roman"/>
                        </a:rPr>
                        <a:t>29</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dirty="0" err="1">
                          <a:latin typeface="Times New Roman"/>
                          <a:ea typeface="Calibri"/>
                          <a:cs typeface="Times New Roman"/>
                        </a:rPr>
                        <a:t>Pennac</a:t>
                      </a:r>
                      <a:r>
                        <a:rPr lang="tr-TR" sz="1100" dirty="0">
                          <a:latin typeface="Times New Roman"/>
                          <a:ea typeface="Calibri"/>
                          <a:cs typeface="Times New Roman"/>
                        </a:rPr>
                        <a:t>, D.</a:t>
                      </a:r>
                      <a:endParaRPr lang="tr-TR" sz="10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Okul Sıkıntısı</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Can Yayınları</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a:lnSpc>
                          <a:spcPct val="115000"/>
                        </a:lnSpc>
                        <a:spcAft>
                          <a:spcPts val="0"/>
                        </a:spcAft>
                      </a:pPr>
                      <a:r>
                        <a:rPr lang="tr-TR" sz="1100">
                          <a:latin typeface="Times New Roman"/>
                          <a:ea typeface="Calibri"/>
                          <a:cs typeface="Times New Roman"/>
                        </a:rPr>
                        <a:t>30</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dirty="0" err="1">
                          <a:latin typeface="Times New Roman"/>
                          <a:ea typeface="Calibri"/>
                          <a:cs typeface="Times New Roman"/>
                        </a:rPr>
                        <a:t>Petrov</a:t>
                      </a:r>
                      <a:r>
                        <a:rPr lang="tr-TR" sz="1100" dirty="0">
                          <a:latin typeface="Times New Roman"/>
                          <a:ea typeface="Calibri"/>
                          <a:cs typeface="Times New Roman"/>
                        </a:rPr>
                        <a:t>, G.</a:t>
                      </a:r>
                      <a:endParaRPr lang="tr-TR" sz="10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Beyaz Zambaklar Ülkesinde</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Hayat Yayınları</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a:lnSpc>
                          <a:spcPct val="115000"/>
                        </a:lnSpc>
                        <a:spcAft>
                          <a:spcPts val="0"/>
                        </a:spcAft>
                      </a:pPr>
                      <a:r>
                        <a:rPr lang="tr-TR" sz="1100">
                          <a:latin typeface="Times New Roman"/>
                          <a:ea typeface="Calibri"/>
                          <a:cs typeface="Times New Roman"/>
                        </a:rPr>
                        <a:t>31</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dirty="0" err="1">
                          <a:latin typeface="Times New Roman"/>
                          <a:ea typeface="Calibri"/>
                          <a:cs typeface="Times New Roman"/>
                        </a:rPr>
                        <a:t>Rancier</a:t>
                      </a:r>
                      <a:r>
                        <a:rPr lang="tr-TR" sz="1100" dirty="0">
                          <a:latin typeface="Times New Roman"/>
                          <a:ea typeface="Calibri"/>
                          <a:cs typeface="Times New Roman"/>
                        </a:rPr>
                        <a:t>, J.</a:t>
                      </a:r>
                      <a:endParaRPr lang="tr-TR" sz="10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Cahil Hoca</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Metis Yayınları</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a:lnSpc>
                          <a:spcPct val="115000"/>
                        </a:lnSpc>
                        <a:spcAft>
                          <a:spcPts val="0"/>
                        </a:spcAft>
                      </a:pPr>
                      <a:r>
                        <a:rPr lang="tr-TR" sz="1100">
                          <a:latin typeface="Times New Roman"/>
                          <a:ea typeface="Calibri"/>
                          <a:cs typeface="Times New Roman"/>
                        </a:rPr>
                        <a:t>32</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dirty="0">
                          <a:latin typeface="Times New Roman"/>
                          <a:ea typeface="Calibri"/>
                          <a:cs typeface="Times New Roman"/>
                        </a:rPr>
                        <a:t>Rousseau, J. J.</a:t>
                      </a:r>
                      <a:endParaRPr lang="tr-TR" sz="10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Emile</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Kilit Yayınevi</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a:lnSpc>
                          <a:spcPct val="115000"/>
                        </a:lnSpc>
                        <a:spcAft>
                          <a:spcPts val="0"/>
                        </a:spcAft>
                      </a:pPr>
                      <a:r>
                        <a:rPr lang="tr-TR" sz="1100">
                          <a:latin typeface="Times New Roman"/>
                          <a:ea typeface="Calibri"/>
                          <a:cs typeface="Times New Roman"/>
                        </a:rPr>
                        <a:t>33</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dirty="0">
                          <a:latin typeface="Times New Roman"/>
                          <a:ea typeface="Calibri"/>
                          <a:cs typeface="Times New Roman"/>
                        </a:rPr>
                        <a:t>Safa, P.</a:t>
                      </a:r>
                      <a:endParaRPr lang="tr-TR" sz="10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Eğitim-Gençlik-Üniversite</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Ötüken Neşriyat </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a:lnSpc>
                          <a:spcPct val="115000"/>
                        </a:lnSpc>
                        <a:spcAft>
                          <a:spcPts val="0"/>
                        </a:spcAft>
                      </a:pPr>
                      <a:r>
                        <a:rPr lang="tr-TR" sz="1100">
                          <a:latin typeface="Times New Roman"/>
                          <a:ea typeface="Calibri"/>
                          <a:cs typeface="Times New Roman"/>
                        </a:rPr>
                        <a:t>34</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Sezgin, F.</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Bilim Tarihi Sohbetleri</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Timaş Yayınları</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a:lnSpc>
                          <a:spcPct val="115000"/>
                        </a:lnSpc>
                        <a:spcAft>
                          <a:spcPts val="0"/>
                        </a:spcAft>
                      </a:pPr>
                      <a:r>
                        <a:rPr lang="tr-TR" sz="1100">
                          <a:latin typeface="Times New Roman"/>
                          <a:ea typeface="Calibri"/>
                          <a:cs typeface="Times New Roman"/>
                        </a:rPr>
                        <a:t>35</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Tahir, K.</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Bozkırdaki Çekirdek</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İthaki Yayınları</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a:lnSpc>
                          <a:spcPct val="115000"/>
                        </a:lnSpc>
                        <a:spcAft>
                          <a:spcPts val="0"/>
                        </a:spcAft>
                      </a:pPr>
                      <a:r>
                        <a:rPr lang="tr-TR" sz="1100">
                          <a:latin typeface="Times New Roman"/>
                          <a:ea typeface="Calibri"/>
                          <a:cs typeface="Times New Roman"/>
                        </a:rPr>
                        <a:t>36</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Topçu, N.</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Türkiye’nin Maarif Davası</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Dergâh Yayınları</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a:lnSpc>
                          <a:spcPct val="115000"/>
                        </a:lnSpc>
                        <a:spcAft>
                          <a:spcPts val="0"/>
                        </a:spcAft>
                      </a:pPr>
                      <a:r>
                        <a:rPr lang="tr-TR" sz="1100">
                          <a:latin typeface="Times New Roman"/>
                          <a:ea typeface="Calibri"/>
                          <a:cs typeface="Times New Roman"/>
                        </a:rPr>
                        <a:t>37</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a:latin typeface="Times New Roman"/>
                          <a:ea typeface="Calibri"/>
                          <a:cs typeface="Times New Roman"/>
                        </a:rPr>
                        <a:t>Toros, H.</a:t>
                      </a:r>
                      <a:endParaRPr lang="tr-TR" sz="100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600" b="1" dirty="0">
                          <a:latin typeface="Times New Roman"/>
                          <a:ea typeface="Calibri"/>
                          <a:cs typeface="Times New Roman"/>
                        </a:rPr>
                        <a:t>Asya’nın Kandilleri</a:t>
                      </a:r>
                      <a:endParaRPr lang="tr-TR" sz="1600" b="1"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100" dirty="0">
                          <a:latin typeface="Times New Roman"/>
                          <a:ea typeface="Calibri"/>
                          <a:cs typeface="Times New Roman"/>
                        </a:rPr>
                        <a:t>Hece Yayınları</a:t>
                      </a:r>
                      <a:endParaRPr lang="tr-TR" sz="1000" dirty="0">
                        <a:latin typeface="Calibri"/>
                        <a:ea typeface="Calibri"/>
                        <a:cs typeface="Times New Roman"/>
                      </a:endParaRP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2"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DIŞI FAALİYETLER</a:t>
            </a:r>
            <a:endParaRPr lang="tr-TR" sz="3200" dirty="0">
              <a:solidFill>
                <a:schemeClr val="bg1"/>
              </a:solidFill>
              <a:effectLst/>
            </a:endParaRPr>
          </a:p>
        </p:txBody>
      </p:sp>
      <p:sp>
        <p:nvSpPr>
          <p:cNvPr id="73729" name="Rectangle 1"/>
          <p:cNvSpPr>
            <a:spLocks noChangeArrowheads="1"/>
          </p:cNvSpPr>
          <p:nvPr/>
        </p:nvSpPr>
        <p:spPr bwMode="auto">
          <a:xfrm>
            <a:off x="1662389" y="1006515"/>
            <a:ext cx="5819222"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ADAY ÖĞRETMEN YETİŞTİRME SÜRECİ </a:t>
            </a:r>
            <a:r>
              <a:rPr kumimoji="0" lang="tr-TR" sz="1100" b="1"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KİTAP DEĞERLENDİRME</a:t>
            </a:r>
            <a:r>
              <a:rPr kumimoji="0" lang="tr-TR"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FORMU (FORM</a:t>
            </a:r>
            <a:r>
              <a:rPr kumimoji="0" lang="tr-TR" sz="1100" b="1" i="0" u="none" strike="noStrike" cap="none" normalizeH="0" dirty="0" smtClean="0">
                <a:ln>
                  <a:noFill/>
                </a:ln>
                <a:solidFill>
                  <a:srgbClr val="000000"/>
                </a:solidFill>
                <a:effectLst/>
                <a:latin typeface="Arial" pitchFamily="34" charset="0"/>
                <a:ea typeface="Times New Roman" pitchFamily="18" charset="0"/>
                <a:cs typeface="Arial" pitchFamily="34" charset="0"/>
              </a:rPr>
              <a:t> 5)</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3" name="12 Tablo"/>
          <p:cNvGraphicFramePr>
            <a:graphicFrameLocks noGrp="1"/>
          </p:cNvGraphicFramePr>
          <p:nvPr/>
        </p:nvGraphicFramePr>
        <p:xfrm>
          <a:off x="899591" y="1340768"/>
          <a:ext cx="7200801" cy="782828"/>
        </p:xfrm>
        <a:graphic>
          <a:graphicData uri="http://schemas.openxmlformats.org/drawingml/2006/table">
            <a:tbl>
              <a:tblPr/>
              <a:tblGrid>
                <a:gridCol w="1487213"/>
                <a:gridCol w="2856794"/>
                <a:gridCol w="2856794"/>
              </a:tblGrid>
              <a:tr h="0">
                <a:tc rowSpan="4">
                  <a:txBody>
                    <a:bodyPr/>
                    <a:lstStyle/>
                    <a:p>
                      <a:pPr algn="just">
                        <a:lnSpc>
                          <a:spcPct val="107000"/>
                        </a:lnSpc>
                        <a:spcAft>
                          <a:spcPts val="0"/>
                        </a:spcAft>
                      </a:pPr>
                      <a:r>
                        <a:rPr lang="tr-TR" sz="1200" b="1">
                          <a:solidFill>
                            <a:srgbClr val="000000"/>
                          </a:solidFill>
                          <a:latin typeface="Times New Roman"/>
                          <a:ea typeface="Times New Roman"/>
                        </a:rPr>
                        <a:t>Aday Öğretmenin</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200" b="1">
                          <a:solidFill>
                            <a:srgbClr val="000000"/>
                          </a:solidFill>
                          <a:latin typeface="Times New Roman"/>
                          <a:ea typeface="Times New Roman"/>
                        </a:rPr>
                        <a:t>Adı Soyadı:</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tr-TR"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tr-TR"/>
                    </a:p>
                  </a:txBody>
                  <a:tcPr/>
                </a:tc>
                <a:tc>
                  <a:txBody>
                    <a:bodyPr/>
                    <a:lstStyle/>
                    <a:p>
                      <a:pPr algn="just">
                        <a:lnSpc>
                          <a:spcPct val="107000"/>
                        </a:lnSpc>
                        <a:spcAft>
                          <a:spcPts val="0"/>
                        </a:spcAft>
                      </a:pPr>
                      <a:r>
                        <a:rPr lang="tr-TR" sz="1200" b="1">
                          <a:solidFill>
                            <a:srgbClr val="000000"/>
                          </a:solidFill>
                          <a:latin typeface="Times New Roman"/>
                          <a:ea typeface="Times New Roman"/>
                        </a:rPr>
                        <a:t>T.C. Kimlik Numarası:</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tr-TR"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tr-TR"/>
                    </a:p>
                  </a:txBody>
                  <a:tcPr/>
                </a:tc>
                <a:tc>
                  <a:txBody>
                    <a:bodyPr/>
                    <a:lstStyle/>
                    <a:p>
                      <a:pPr algn="just">
                        <a:lnSpc>
                          <a:spcPct val="107000"/>
                        </a:lnSpc>
                        <a:spcAft>
                          <a:spcPts val="0"/>
                        </a:spcAft>
                      </a:pPr>
                      <a:r>
                        <a:rPr lang="tr-TR" sz="1200" b="1">
                          <a:solidFill>
                            <a:srgbClr val="000000"/>
                          </a:solidFill>
                          <a:latin typeface="Times New Roman"/>
                          <a:ea typeface="Times New Roman"/>
                        </a:rPr>
                        <a:t>Branşı:</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tr-TR"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vMerge="1">
                  <a:txBody>
                    <a:bodyPr/>
                    <a:lstStyle/>
                    <a:p>
                      <a:endParaRPr lang="tr-TR"/>
                    </a:p>
                  </a:txBody>
                  <a:tcPr/>
                </a:tc>
                <a:tc>
                  <a:txBody>
                    <a:bodyPr/>
                    <a:lstStyle/>
                    <a:p>
                      <a:pPr algn="just">
                        <a:lnSpc>
                          <a:spcPct val="107000"/>
                        </a:lnSpc>
                        <a:spcAft>
                          <a:spcPts val="0"/>
                        </a:spcAft>
                      </a:pPr>
                      <a:r>
                        <a:rPr lang="tr-TR" sz="1200" b="1">
                          <a:solidFill>
                            <a:srgbClr val="000000"/>
                          </a:solidFill>
                          <a:latin typeface="Times New Roman"/>
                          <a:ea typeface="Times New Roman"/>
                        </a:rPr>
                        <a:t>Okul/Kurum-İl/İlçe:</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tr-TR" sz="1200" dirty="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4" name="13 Tablo"/>
          <p:cNvGraphicFramePr>
            <a:graphicFrameLocks noGrp="1"/>
          </p:cNvGraphicFramePr>
          <p:nvPr/>
        </p:nvGraphicFramePr>
        <p:xfrm>
          <a:off x="899592" y="2276872"/>
          <a:ext cx="7200800" cy="4251947"/>
        </p:xfrm>
        <a:graphic>
          <a:graphicData uri="http://schemas.openxmlformats.org/drawingml/2006/table">
            <a:tbl>
              <a:tblPr/>
              <a:tblGrid>
                <a:gridCol w="7200800"/>
              </a:tblGrid>
              <a:tr h="960107">
                <a:tc>
                  <a:txBody>
                    <a:bodyPr/>
                    <a:lstStyle/>
                    <a:p>
                      <a:pPr>
                        <a:spcAft>
                          <a:spcPts val="0"/>
                        </a:spcAft>
                      </a:pPr>
                      <a:r>
                        <a:rPr lang="tr-TR" sz="2400" b="1" dirty="0">
                          <a:latin typeface="Times New Roman"/>
                          <a:ea typeface="Times New Roman"/>
                        </a:rPr>
                        <a:t>Kitabın adı ve yazarı:</a:t>
                      </a:r>
                      <a:endParaRPr lang="tr-TR"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0213">
                <a:tc>
                  <a:txBody>
                    <a:bodyPr/>
                    <a:lstStyle/>
                    <a:p>
                      <a:pPr>
                        <a:spcAft>
                          <a:spcPts val="0"/>
                        </a:spcAft>
                      </a:pPr>
                      <a:r>
                        <a:rPr lang="tr-TR" sz="2400" b="1" dirty="0">
                          <a:latin typeface="Times New Roman"/>
                          <a:ea typeface="Times New Roman"/>
                        </a:rPr>
                        <a:t>Okumuş olduğunuz kitabın mesleki ve kişisel gelişiminize nasıl bir katkıda bulunduğunu tartışınız</a:t>
                      </a:r>
                      <a:r>
                        <a:rPr lang="tr-TR" sz="2400" b="1" dirty="0" smtClean="0">
                          <a:latin typeface="Times New Roman"/>
                          <a:ea typeface="Times New Roman"/>
                        </a:rPr>
                        <a:t>:</a:t>
                      </a:r>
                    </a:p>
                    <a:p>
                      <a:pPr>
                        <a:spcAft>
                          <a:spcPts val="0"/>
                        </a:spcAft>
                      </a:pPr>
                      <a:endParaRPr lang="tr-TR" sz="2400" b="1" dirty="0" smtClean="0">
                        <a:latin typeface="Times New Roman"/>
                        <a:ea typeface="Times New Roman"/>
                      </a:endParaRPr>
                    </a:p>
                    <a:p>
                      <a:pPr>
                        <a:spcAft>
                          <a:spcPts val="0"/>
                        </a:spcAft>
                      </a:pPr>
                      <a:endParaRPr lang="tr-TR" sz="2400" b="1" dirty="0" smtClean="0">
                        <a:latin typeface="Times New Roman"/>
                        <a:ea typeface="Times New Roman"/>
                      </a:endParaRPr>
                    </a:p>
                    <a:p>
                      <a:pPr>
                        <a:spcAft>
                          <a:spcPts val="0"/>
                        </a:spcAft>
                      </a:pPr>
                      <a:endParaRPr lang="tr-TR" sz="2400" b="1" dirty="0" smtClean="0">
                        <a:latin typeface="Times New Roman"/>
                        <a:ea typeface="Times New Roman"/>
                      </a:endParaRPr>
                    </a:p>
                    <a:p>
                      <a:pPr>
                        <a:spcAft>
                          <a:spcPts val="0"/>
                        </a:spcAft>
                      </a:pPr>
                      <a:endParaRPr lang="tr-TR" sz="2400" b="1" dirty="0" smtClean="0">
                        <a:latin typeface="Times New Roman"/>
                        <a:ea typeface="Times New Roman"/>
                      </a:endParaRPr>
                    </a:p>
                    <a:p>
                      <a:pPr>
                        <a:spcAft>
                          <a:spcPts val="0"/>
                        </a:spcAft>
                      </a:pPr>
                      <a:endParaRPr lang="tr-TR" sz="2400" b="1" dirty="0" smtClean="0">
                        <a:latin typeface="Times New Roman"/>
                        <a:ea typeface="Times New Roman"/>
                      </a:endParaRPr>
                    </a:p>
                    <a:p>
                      <a:pPr>
                        <a:spcAft>
                          <a:spcPts val="0"/>
                        </a:spcAft>
                      </a:pPr>
                      <a:endParaRPr lang="tr-TR" sz="2400" b="1" dirty="0" smtClean="0">
                        <a:latin typeface="Times New Roman"/>
                        <a:ea typeface="Times New Roman"/>
                      </a:endParaRPr>
                    </a:p>
                    <a:p>
                      <a:pPr>
                        <a:spcAft>
                          <a:spcPts val="0"/>
                        </a:spcAft>
                      </a:pPr>
                      <a:endParaRPr lang="tr-TR"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graphicFrame>
        <p:nvGraphicFramePr>
          <p:cNvPr id="9" name="8 Tablo"/>
          <p:cNvGraphicFramePr>
            <a:graphicFrameLocks noGrp="1"/>
          </p:cNvGraphicFramePr>
          <p:nvPr/>
        </p:nvGraphicFramePr>
        <p:xfrm>
          <a:off x="251520" y="1196752"/>
          <a:ext cx="8544272" cy="420624"/>
        </p:xfrm>
        <a:graphic>
          <a:graphicData uri="http://schemas.openxmlformats.org/drawingml/2006/table">
            <a:tbl>
              <a:tblPr/>
              <a:tblGrid>
                <a:gridCol w="6620678"/>
                <a:gridCol w="1923594"/>
              </a:tblGrid>
              <a:tr h="25541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2400" b="1" dirty="0" smtClean="0">
                          <a:solidFill>
                            <a:srgbClr val="FF0000"/>
                          </a:solidFill>
                          <a:latin typeface="+mn-lt"/>
                          <a:ea typeface="Times New Roman"/>
                          <a:cs typeface="Times New Roman"/>
                        </a:rPr>
                        <a:t>Film İzleme</a:t>
                      </a:r>
                      <a:endParaRPr lang="tr-TR" sz="2400" b="1" dirty="0">
                        <a:solidFill>
                          <a:srgbClr val="FF0000"/>
                        </a:solidFill>
                        <a:latin typeface="Calibri"/>
                        <a:ea typeface="Times New Roman"/>
                        <a:cs typeface="Times New Roman"/>
                      </a:endParaRPr>
                    </a:p>
                  </a:txBody>
                  <a:tcPr marL="43291" marR="4329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b="1" dirty="0" smtClean="0">
                          <a:solidFill>
                            <a:srgbClr val="FF0000"/>
                          </a:solidFill>
                          <a:latin typeface="Times New Roman"/>
                          <a:ea typeface="Times New Roman"/>
                          <a:cs typeface="Times New Roman"/>
                        </a:rPr>
                        <a:t>10 Adet</a:t>
                      </a:r>
                      <a:endParaRPr lang="tr-TR" sz="2400" b="1" dirty="0">
                        <a:solidFill>
                          <a:srgbClr val="FF0000"/>
                        </a:solidFill>
                        <a:latin typeface="Times New Roman"/>
                        <a:ea typeface="Times New Roman"/>
                        <a:cs typeface="Times New Roman"/>
                      </a:endParaRPr>
                    </a:p>
                  </a:txBody>
                  <a:tcPr marL="43291" marR="432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0" name="Rectangle 2"/>
          <p:cNvSpPr>
            <a:spLocks noChangeArrowheads="1"/>
          </p:cNvSpPr>
          <p:nvPr/>
        </p:nvSpPr>
        <p:spPr bwMode="auto">
          <a:xfrm>
            <a:off x="251520" y="1813466"/>
            <a:ext cx="856895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smtClean="0"/>
              <a:t>Yetiştirme Programı süresince eğitim ve öğretmenlikle ilgili örnek film listesinden izlediği filmlerin kişisel ve mesleki gelişimine katkılarıyla ilgili düşüncelerini film izleme/değerlendirme formuna yazarak değerlendirir.</a:t>
            </a:r>
          </a:p>
        </p:txBody>
      </p:sp>
      <p:sp>
        <p:nvSpPr>
          <p:cNvPr id="11"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DIŞI FAALİYETLER</a:t>
            </a:r>
            <a:endParaRPr lang="tr-TR" sz="3200" dirty="0">
              <a:solidFill>
                <a:schemeClr val="bg1"/>
              </a:solidFill>
              <a:effectLst/>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GENEL AMAÇLAR</a:t>
            </a:r>
            <a:endParaRPr lang="tr-TR" sz="3200" dirty="0">
              <a:solidFill>
                <a:schemeClr val="bg1"/>
              </a:solidFill>
              <a:effectLst/>
            </a:endParaRPr>
          </a:p>
        </p:txBody>
      </p:sp>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sp>
        <p:nvSpPr>
          <p:cNvPr id="15362" name="Rectangle 2"/>
          <p:cNvSpPr>
            <a:spLocks noChangeArrowheads="1"/>
          </p:cNvSpPr>
          <p:nvPr/>
        </p:nvSpPr>
        <p:spPr bwMode="auto">
          <a:xfrm>
            <a:off x="179512" y="980728"/>
            <a:ext cx="856895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smtClean="0"/>
              <a:t>Eğitim ve öğretim süreçlerinde yer alan paydaş kurumlar ve işleyişleri hakkında bilgi sahibi olur.</a:t>
            </a:r>
          </a:p>
          <a:p>
            <a:endParaRPr lang="tr-TR" sz="2400" b="1" dirty="0" smtClean="0"/>
          </a:p>
          <a:p>
            <a:r>
              <a:rPr lang="tr-TR" sz="2400" b="1" dirty="0" smtClean="0">
                <a:solidFill>
                  <a:srgbClr val="002060"/>
                </a:solidFill>
              </a:rPr>
              <a:t>Mesleki gelişimin ve eğitim tecrübelerinin paylaşılmasının önemini fark eder.</a:t>
            </a:r>
          </a:p>
          <a:p>
            <a:endParaRPr lang="tr-TR" sz="2400" b="1" dirty="0" smtClean="0"/>
          </a:p>
          <a:p>
            <a:r>
              <a:rPr lang="tr-TR" sz="2400" b="1" dirty="0" smtClean="0"/>
              <a:t>Sosyal sorumluluk projeleri ve gönüllülük esaslı faaliyetlerin farkında olur.</a:t>
            </a:r>
          </a:p>
          <a:p>
            <a:endParaRPr lang="tr-TR" sz="2400" b="1" dirty="0" smtClean="0"/>
          </a:p>
          <a:p>
            <a:r>
              <a:rPr lang="tr-TR" sz="2400" b="1" dirty="0" smtClean="0">
                <a:solidFill>
                  <a:srgbClr val="002060"/>
                </a:solidFill>
              </a:rPr>
              <a:t>Eğitim ve öğretim süreçleri ve okul dışı faaliyetler ile ilgili izleme ve değerlendirme raporu hazırlama becerisi kazanır.</a:t>
            </a: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1"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DIŞI FAALİYETLER</a:t>
            </a:r>
            <a:endParaRPr lang="tr-TR" sz="3200" dirty="0">
              <a:solidFill>
                <a:schemeClr val="bg1"/>
              </a:solidFill>
              <a:effectLst/>
            </a:endParaRPr>
          </a:p>
        </p:txBody>
      </p:sp>
      <p:sp>
        <p:nvSpPr>
          <p:cNvPr id="75777" name="Rectangle 1"/>
          <p:cNvSpPr>
            <a:spLocks noChangeArrowheads="1"/>
          </p:cNvSpPr>
          <p:nvPr/>
        </p:nvSpPr>
        <p:spPr bwMode="auto">
          <a:xfrm>
            <a:off x="539552" y="990600"/>
            <a:ext cx="7776864"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ÖRNEK FİLM LİSTESİ </a:t>
            </a:r>
            <a:endParaRPr kumimoji="0" lang="tr-TR"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(Alfabetik Sırayla)</a:t>
            </a:r>
            <a:r>
              <a:rPr kumimoji="0" lang="tr-T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Idiots</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AmericanTeacher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Asyanın</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Kandilleri (Belgesel)</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Batıya Doğru Akan Nehir (Belgesel)</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Billy</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Elliot</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Birinci Sınıf /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First</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Grader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Can Dostum /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Good</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Will</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Hunting</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Canım Öğretmenim /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Monsieur</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Lazhar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Hababam</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Sınıfı (1975)</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Hababam</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Sınıfı Dokuz Doğuruyor (1979)</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Hababam</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Sınıfı Güle Güle (1981)</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Hababam</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Sınıfı Sınıfta Kaldı (1976)</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Hababam</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Sınıfı Tatilde (1978)</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Hababam</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Sınıfı Uyanıyor (1977)</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İki Dil Bir Bavul</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1"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DIŞI FAALİYETLER</a:t>
            </a:r>
            <a:endParaRPr lang="tr-TR" sz="3200" dirty="0">
              <a:solidFill>
                <a:schemeClr val="bg1"/>
              </a:solidFill>
              <a:effectLst/>
            </a:endParaRPr>
          </a:p>
        </p:txBody>
      </p:sp>
      <p:sp>
        <p:nvSpPr>
          <p:cNvPr id="75777" name="Rectangle 1"/>
          <p:cNvSpPr>
            <a:spLocks noChangeArrowheads="1"/>
          </p:cNvSpPr>
          <p:nvPr/>
        </p:nvSpPr>
        <p:spPr bwMode="auto">
          <a:xfrm>
            <a:off x="395536" y="980728"/>
            <a:ext cx="6264696" cy="53707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tr-TR"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lang="tr-TR" sz="2000" dirty="0" smtClean="0">
                <a:latin typeface="Arial" pitchFamily="34" charset="0"/>
                <a:ea typeface="Times New Roman" pitchFamily="18" charset="0"/>
                <a:cs typeface="Arial" pitchFamily="34" charset="0"/>
              </a:rPr>
              <a:t>İmparatorlar Kulübü</a:t>
            </a:r>
            <a:endParaRPr lang="tr-TR" sz="2000" dirty="0" smtClean="0">
              <a:latin typeface="Arial" pitchFamily="34" charset="0"/>
              <a:cs typeface="Arial" pitchFamily="34" charset="0"/>
            </a:endParaRPr>
          </a:p>
          <a:p>
            <a:pPr lvl="0" eaLnBrk="0" fontAlgn="base" hangingPunct="0">
              <a:spcBef>
                <a:spcPct val="0"/>
              </a:spcBef>
              <a:spcAft>
                <a:spcPct val="0"/>
              </a:spcAft>
              <a:buFontTx/>
              <a:buChar char="•"/>
            </a:pPr>
            <a:r>
              <a:rPr lang="tr-TR" sz="2000" dirty="0" smtClean="0">
                <a:latin typeface="Arial" pitchFamily="34" charset="0"/>
                <a:ea typeface="Times New Roman" pitchFamily="18" charset="0"/>
                <a:cs typeface="Arial" pitchFamily="34" charset="0"/>
              </a:rPr>
              <a:t>Kara (</a:t>
            </a:r>
            <a:r>
              <a:rPr lang="tr-TR" sz="2000" dirty="0" err="1" smtClean="0">
                <a:latin typeface="Arial" pitchFamily="34" charset="0"/>
                <a:ea typeface="Times New Roman" pitchFamily="18" charset="0"/>
                <a:cs typeface="Arial" pitchFamily="34" charset="0"/>
              </a:rPr>
              <a:t>Black</a:t>
            </a:r>
            <a:r>
              <a:rPr lang="tr-TR" sz="2000" dirty="0" smtClean="0">
                <a:latin typeface="Arial" pitchFamily="34" charset="0"/>
                <a:ea typeface="Times New Roman" pitchFamily="18" charset="0"/>
                <a:cs typeface="Arial" pitchFamily="34" charset="0"/>
              </a:rPr>
              <a:t>)</a:t>
            </a:r>
            <a:endParaRPr lang="tr-TR" sz="2000" dirty="0" smtClean="0">
              <a:latin typeface="Arial" pitchFamily="34" charset="0"/>
              <a:cs typeface="Arial" pitchFamily="34" charset="0"/>
            </a:endParaRPr>
          </a:p>
          <a:p>
            <a:pPr lvl="0" eaLnBrk="0" fontAlgn="base" hangingPunct="0">
              <a:spcBef>
                <a:spcPct val="0"/>
              </a:spcBef>
              <a:spcAft>
                <a:spcPct val="0"/>
              </a:spcAft>
              <a:buFontTx/>
              <a:buChar char="•"/>
            </a:pPr>
            <a:r>
              <a:rPr lang="tr-TR" sz="2000" dirty="0" smtClean="0">
                <a:latin typeface="Arial" pitchFamily="34" charset="0"/>
                <a:ea typeface="Times New Roman" pitchFamily="18" charset="0"/>
                <a:cs typeface="Arial" pitchFamily="34" charset="0"/>
              </a:rPr>
              <a:t>Kara Tahta / </a:t>
            </a:r>
            <a:r>
              <a:rPr lang="tr-TR" sz="2000" dirty="0" err="1" smtClean="0">
                <a:latin typeface="Arial" pitchFamily="34" charset="0"/>
                <a:ea typeface="Times New Roman" pitchFamily="18" charset="0"/>
                <a:cs typeface="Arial" pitchFamily="34" charset="0"/>
              </a:rPr>
              <a:t>Takhtesiah</a:t>
            </a:r>
            <a:r>
              <a:rPr lang="tr-TR" sz="2000" dirty="0" smtClean="0">
                <a:latin typeface="Arial" pitchFamily="34" charset="0"/>
                <a:ea typeface="Times New Roman" pitchFamily="18" charset="0"/>
                <a:cs typeface="Arial" pitchFamily="34" charset="0"/>
              </a:rPr>
              <a:t> (</a:t>
            </a:r>
            <a:r>
              <a:rPr lang="tr-TR" sz="2000" dirty="0" err="1" smtClean="0">
                <a:latin typeface="Arial" pitchFamily="34" charset="0"/>
                <a:ea typeface="Times New Roman" pitchFamily="18" charset="0"/>
                <a:cs typeface="Arial" pitchFamily="34" charset="0"/>
              </a:rPr>
              <a:t>Blackboards</a:t>
            </a:r>
            <a:r>
              <a:rPr lang="tr-TR" sz="2000" dirty="0" smtClean="0">
                <a:latin typeface="Arial" pitchFamily="34" charset="0"/>
                <a:ea typeface="Times New Roman" pitchFamily="18" charset="0"/>
                <a:cs typeface="Arial" pitchFamily="34" charset="0"/>
              </a:rPr>
              <a:t>)</a:t>
            </a:r>
            <a:endParaRPr lang="tr-TR" sz="2000" dirty="0" smtClean="0">
              <a:latin typeface="Arial" pitchFamily="34" charset="0"/>
              <a:cs typeface="Arial" pitchFamily="34" charset="0"/>
            </a:endParaRPr>
          </a:p>
          <a:p>
            <a:pPr lvl="0" eaLnBrk="0" fontAlgn="base" hangingPunct="0">
              <a:spcBef>
                <a:spcPct val="0"/>
              </a:spcBef>
              <a:spcAft>
                <a:spcPct val="0"/>
              </a:spcAft>
              <a:buFontTx/>
              <a:buChar char="•"/>
            </a:pPr>
            <a:r>
              <a:rPr lang="tr-TR" sz="2000" dirty="0" smtClean="0">
                <a:latin typeface="Arial" pitchFamily="34" charset="0"/>
                <a:ea typeface="Times New Roman" pitchFamily="18" charset="0"/>
                <a:cs typeface="Arial" pitchFamily="34" charset="0"/>
              </a:rPr>
              <a:t>Koro / </a:t>
            </a:r>
            <a:r>
              <a:rPr lang="tr-TR" sz="2000" dirty="0" err="1" smtClean="0">
                <a:latin typeface="Arial" pitchFamily="34" charset="0"/>
                <a:ea typeface="Times New Roman" pitchFamily="18" charset="0"/>
                <a:cs typeface="Arial" pitchFamily="34" charset="0"/>
              </a:rPr>
              <a:t>LesChoristes</a:t>
            </a:r>
            <a:endParaRPr lang="tr-TR" sz="2000" dirty="0" smtClean="0">
              <a:latin typeface="Arial" pitchFamily="34" charset="0"/>
              <a:cs typeface="Arial" pitchFamily="34" charset="0"/>
            </a:endParaRPr>
          </a:p>
          <a:p>
            <a:pPr lvl="0" eaLnBrk="0" fontAlgn="base" hangingPunct="0">
              <a:spcBef>
                <a:spcPct val="0"/>
              </a:spcBef>
              <a:spcAft>
                <a:spcPct val="0"/>
              </a:spcAft>
              <a:buFontTx/>
              <a:buChar char="•"/>
            </a:pPr>
            <a:r>
              <a:rPr lang="tr-TR" sz="2000" dirty="0" smtClean="0">
                <a:latin typeface="Arial" pitchFamily="34" charset="0"/>
                <a:ea typeface="Times New Roman" pitchFamily="18" charset="0"/>
                <a:cs typeface="Arial" pitchFamily="34" charset="0"/>
              </a:rPr>
              <a:t>Kör Nokta</a:t>
            </a:r>
            <a:endParaRPr lang="tr-TR" sz="2000" dirty="0" smtClean="0">
              <a:latin typeface="Arial" pitchFamily="34" charset="0"/>
              <a:cs typeface="Arial" pitchFamily="34" charset="0"/>
            </a:endParaRPr>
          </a:p>
          <a:p>
            <a:pPr lvl="0" eaLnBrk="0" fontAlgn="base" hangingPunct="0">
              <a:spcBef>
                <a:spcPct val="0"/>
              </a:spcBef>
              <a:spcAft>
                <a:spcPct val="0"/>
              </a:spcAft>
              <a:buFontTx/>
              <a:buChar char="•"/>
            </a:pPr>
            <a:r>
              <a:rPr lang="tr-TR" sz="2000" dirty="0" smtClean="0">
                <a:latin typeface="Arial" pitchFamily="34" charset="0"/>
                <a:ea typeface="Times New Roman" pitchFamily="18" charset="0"/>
                <a:cs typeface="Arial" pitchFamily="34" charset="0"/>
              </a:rPr>
              <a:t>Olmak ve Sahip Olmak / </a:t>
            </a:r>
            <a:r>
              <a:rPr lang="tr-TR" sz="2000" dirty="0" err="1" smtClean="0">
                <a:latin typeface="Arial" pitchFamily="34" charset="0"/>
                <a:ea typeface="Times New Roman" pitchFamily="18" charset="0"/>
                <a:cs typeface="Arial" pitchFamily="34" charset="0"/>
              </a:rPr>
              <a:t>Être</a:t>
            </a:r>
            <a:r>
              <a:rPr lang="tr-TR" sz="2000" dirty="0" smtClean="0">
                <a:latin typeface="Arial" pitchFamily="34" charset="0"/>
                <a:ea typeface="Times New Roman" pitchFamily="18" charset="0"/>
                <a:cs typeface="Arial" pitchFamily="34" charset="0"/>
              </a:rPr>
              <a:t> et </a:t>
            </a:r>
            <a:r>
              <a:rPr lang="tr-TR" sz="2000" dirty="0" err="1" smtClean="0">
                <a:latin typeface="Arial" pitchFamily="34" charset="0"/>
                <a:ea typeface="Times New Roman" pitchFamily="18" charset="0"/>
                <a:cs typeface="Arial" pitchFamily="34" charset="0"/>
              </a:rPr>
              <a:t>Avoir</a:t>
            </a:r>
            <a:r>
              <a:rPr lang="tr-TR" sz="2000" dirty="0" smtClean="0">
                <a:latin typeface="Arial" pitchFamily="34" charset="0"/>
                <a:ea typeface="Times New Roman" pitchFamily="18" charset="0"/>
                <a:cs typeface="Arial" pitchFamily="34" charset="0"/>
              </a:rPr>
              <a:t> / </a:t>
            </a:r>
            <a:r>
              <a:rPr lang="tr-TR" sz="2000" dirty="0" err="1" smtClean="0">
                <a:latin typeface="Arial" pitchFamily="34" charset="0"/>
                <a:ea typeface="Times New Roman" pitchFamily="18" charset="0"/>
                <a:cs typeface="Arial" pitchFamily="34" charset="0"/>
              </a:rPr>
              <a:t>To</a:t>
            </a:r>
            <a:r>
              <a:rPr lang="tr-TR" sz="2000" dirty="0" smtClean="0">
                <a:latin typeface="Arial" pitchFamily="34" charset="0"/>
                <a:ea typeface="Times New Roman" pitchFamily="18" charset="0"/>
                <a:cs typeface="Arial" pitchFamily="34" charset="0"/>
              </a:rPr>
              <a:t> Be </a:t>
            </a:r>
            <a:r>
              <a:rPr lang="tr-TR" sz="2000" dirty="0" err="1" smtClean="0">
                <a:latin typeface="Arial" pitchFamily="34" charset="0"/>
                <a:ea typeface="Times New Roman" pitchFamily="18" charset="0"/>
                <a:cs typeface="Arial" pitchFamily="34" charset="0"/>
              </a:rPr>
              <a:t>and</a:t>
            </a:r>
            <a:r>
              <a:rPr lang="tr-TR" sz="2000" dirty="0" smtClean="0">
                <a:latin typeface="Arial" pitchFamily="34" charset="0"/>
                <a:ea typeface="Times New Roman" pitchFamily="18" charset="0"/>
                <a:cs typeface="Arial" pitchFamily="34" charset="0"/>
              </a:rPr>
              <a:t> </a:t>
            </a:r>
            <a:r>
              <a:rPr lang="tr-TR" sz="2000" dirty="0" err="1" smtClean="0">
                <a:latin typeface="Arial" pitchFamily="34" charset="0"/>
                <a:ea typeface="Times New Roman" pitchFamily="18" charset="0"/>
                <a:cs typeface="Arial" pitchFamily="34" charset="0"/>
              </a:rPr>
              <a:t>To</a:t>
            </a:r>
            <a:r>
              <a:rPr lang="tr-TR" sz="2000" dirty="0" smtClean="0">
                <a:latin typeface="Arial" pitchFamily="34" charset="0"/>
                <a:ea typeface="Times New Roman" pitchFamily="18" charset="0"/>
                <a:cs typeface="Arial" pitchFamily="34" charset="0"/>
              </a:rPr>
              <a:t> </a:t>
            </a:r>
            <a:r>
              <a:rPr lang="tr-TR" sz="2000" dirty="0" err="1" smtClean="0">
                <a:latin typeface="Arial" pitchFamily="34" charset="0"/>
                <a:ea typeface="Times New Roman" pitchFamily="18" charset="0"/>
                <a:cs typeface="Arial" pitchFamily="34" charset="0"/>
              </a:rPr>
              <a:t>Have</a:t>
            </a:r>
            <a:endParaRPr lang="tr-TR" sz="2000" dirty="0" smtClean="0">
              <a:latin typeface="Arial" pitchFamily="34" charset="0"/>
              <a:cs typeface="Arial" pitchFamily="34" charset="0"/>
            </a:endParaRPr>
          </a:p>
          <a:p>
            <a:pPr lvl="0" eaLnBrk="0" fontAlgn="base" hangingPunct="0">
              <a:spcBef>
                <a:spcPct val="0"/>
              </a:spcBef>
              <a:spcAft>
                <a:spcPct val="0"/>
              </a:spcAft>
              <a:buFontTx/>
              <a:buChar char="•"/>
            </a:pPr>
            <a:r>
              <a:rPr lang="tr-TR" sz="2000" dirty="0" smtClean="0">
                <a:latin typeface="Arial" pitchFamily="34" charset="0"/>
                <a:ea typeface="Times New Roman" pitchFamily="18" charset="0"/>
                <a:cs typeface="Arial" pitchFamily="34" charset="0"/>
              </a:rPr>
              <a:t>Ölü Ozanlar Derneği / </a:t>
            </a:r>
            <a:r>
              <a:rPr lang="tr-TR" sz="2000" dirty="0" err="1" smtClean="0">
                <a:latin typeface="Arial" pitchFamily="34" charset="0"/>
                <a:ea typeface="Times New Roman" pitchFamily="18" charset="0"/>
                <a:cs typeface="Arial" pitchFamily="34" charset="0"/>
              </a:rPr>
              <a:t>Dead</a:t>
            </a:r>
            <a:r>
              <a:rPr lang="tr-TR" sz="2000" dirty="0" smtClean="0">
                <a:latin typeface="Arial" pitchFamily="34" charset="0"/>
                <a:ea typeface="Times New Roman" pitchFamily="18" charset="0"/>
                <a:cs typeface="Arial" pitchFamily="34" charset="0"/>
              </a:rPr>
              <a:t> </a:t>
            </a:r>
            <a:r>
              <a:rPr lang="tr-TR" sz="2000" dirty="0" err="1" smtClean="0">
                <a:latin typeface="Arial" pitchFamily="34" charset="0"/>
                <a:ea typeface="Times New Roman" pitchFamily="18" charset="0"/>
                <a:cs typeface="Arial" pitchFamily="34" charset="0"/>
              </a:rPr>
              <a:t>Poets</a:t>
            </a:r>
            <a:r>
              <a:rPr lang="tr-TR" sz="2000" dirty="0" smtClean="0">
                <a:latin typeface="Arial" pitchFamily="34" charset="0"/>
                <a:ea typeface="Times New Roman" pitchFamily="18" charset="0"/>
                <a:cs typeface="Arial" pitchFamily="34" charset="0"/>
              </a:rPr>
              <a:t> </a:t>
            </a:r>
            <a:r>
              <a:rPr lang="tr-TR" sz="2000" dirty="0" err="1" smtClean="0">
                <a:latin typeface="Arial" pitchFamily="34" charset="0"/>
                <a:ea typeface="Times New Roman" pitchFamily="18" charset="0"/>
                <a:cs typeface="Arial" pitchFamily="34" charset="0"/>
              </a:rPr>
              <a:t>Society</a:t>
            </a:r>
            <a:endParaRPr lang="tr-TR" sz="2000" dirty="0" smtClean="0">
              <a:latin typeface="Arial" pitchFamily="34" charset="0"/>
              <a:cs typeface="Arial" pitchFamily="34" charset="0"/>
            </a:endParaRPr>
          </a:p>
          <a:p>
            <a:pPr lvl="0" eaLnBrk="0" fontAlgn="base" hangingPunct="0">
              <a:spcBef>
                <a:spcPct val="0"/>
              </a:spcBef>
              <a:spcAft>
                <a:spcPct val="0"/>
              </a:spcAft>
              <a:buFontTx/>
              <a:buChar char="•"/>
            </a:pPr>
            <a:r>
              <a:rPr lang="tr-TR" sz="2000" dirty="0" smtClean="0">
                <a:latin typeface="Arial" pitchFamily="34" charset="0"/>
                <a:ea typeface="Times New Roman" pitchFamily="18" charset="0"/>
                <a:cs typeface="Arial" pitchFamily="34" charset="0"/>
              </a:rPr>
              <a:t>Özgürlük Yazarları</a:t>
            </a:r>
            <a:endParaRPr lang="tr-TR" sz="2000" dirty="0" smtClean="0">
              <a:latin typeface="Arial" pitchFamily="34" charset="0"/>
              <a:cs typeface="Arial" pitchFamily="34" charset="0"/>
            </a:endParaRPr>
          </a:p>
          <a:p>
            <a:pPr lvl="0" eaLnBrk="0" fontAlgn="base" hangingPunct="0">
              <a:spcBef>
                <a:spcPct val="0"/>
              </a:spcBef>
              <a:spcAft>
                <a:spcPct val="0"/>
              </a:spcAft>
              <a:buFontTx/>
              <a:buChar char="•"/>
            </a:pPr>
            <a:r>
              <a:rPr lang="tr-TR" sz="2000" dirty="0" err="1" smtClean="0">
                <a:latin typeface="Arial" pitchFamily="34" charset="0"/>
                <a:ea typeface="Times New Roman" pitchFamily="18" charset="0"/>
                <a:cs typeface="Arial" pitchFamily="34" charset="0"/>
              </a:rPr>
              <a:t>Patch</a:t>
            </a:r>
            <a:r>
              <a:rPr lang="tr-TR" sz="2000" dirty="0" smtClean="0">
                <a:latin typeface="Arial" pitchFamily="34" charset="0"/>
                <a:ea typeface="Times New Roman" pitchFamily="18" charset="0"/>
                <a:cs typeface="Arial" pitchFamily="34" charset="0"/>
              </a:rPr>
              <a:t> Adams</a:t>
            </a:r>
            <a:endParaRPr lang="tr-TR" sz="2000" dirty="0" smtClean="0">
              <a:latin typeface="Arial" pitchFamily="34" charset="0"/>
              <a:cs typeface="Arial" pitchFamily="34" charset="0"/>
            </a:endParaRPr>
          </a:p>
          <a:p>
            <a:pPr lvl="0" eaLnBrk="0" fontAlgn="base" hangingPunct="0">
              <a:spcBef>
                <a:spcPct val="0"/>
              </a:spcBef>
              <a:spcAft>
                <a:spcPct val="0"/>
              </a:spcAft>
              <a:buFontTx/>
              <a:buChar char="•"/>
            </a:pPr>
            <a:r>
              <a:rPr lang="tr-TR" sz="2000" dirty="0" smtClean="0">
                <a:latin typeface="Arial" pitchFamily="34" charset="0"/>
                <a:ea typeface="Times New Roman" pitchFamily="18" charset="0"/>
                <a:cs typeface="Arial" pitchFamily="34" charset="0"/>
              </a:rPr>
              <a:t>Sevgili Öğretmenim / </a:t>
            </a:r>
            <a:r>
              <a:rPr lang="tr-TR" sz="2000" dirty="0" err="1" smtClean="0">
                <a:latin typeface="Arial" pitchFamily="34" charset="0"/>
                <a:ea typeface="Times New Roman" pitchFamily="18" charset="0"/>
                <a:cs typeface="Arial" pitchFamily="34" charset="0"/>
              </a:rPr>
              <a:t>Mr</a:t>
            </a:r>
            <a:r>
              <a:rPr lang="tr-TR" sz="2000" dirty="0" smtClean="0">
                <a:latin typeface="Arial" pitchFamily="34" charset="0"/>
                <a:ea typeface="Times New Roman" pitchFamily="18" charset="0"/>
                <a:cs typeface="Arial" pitchFamily="34" charset="0"/>
              </a:rPr>
              <a:t>. </a:t>
            </a:r>
            <a:r>
              <a:rPr lang="tr-TR" sz="2000" dirty="0" err="1" smtClean="0">
                <a:latin typeface="Arial" pitchFamily="34" charset="0"/>
                <a:ea typeface="Times New Roman" pitchFamily="18" charset="0"/>
                <a:cs typeface="Arial" pitchFamily="34" charset="0"/>
              </a:rPr>
              <a:t>Holland’s</a:t>
            </a:r>
            <a:r>
              <a:rPr lang="tr-TR" sz="2000" dirty="0" smtClean="0">
                <a:latin typeface="Arial" pitchFamily="34" charset="0"/>
                <a:ea typeface="Times New Roman" pitchFamily="18" charset="0"/>
                <a:cs typeface="Arial" pitchFamily="34" charset="0"/>
              </a:rPr>
              <a:t> Opus</a:t>
            </a:r>
            <a:endParaRPr lang="tr-TR" sz="2000" dirty="0" smtClean="0">
              <a:latin typeface="Arial" pitchFamily="34" charset="0"/>
              <a:cs typeface="Arial" pitchFamily="34" charset="0"/>
            </a:endParaRPr>
          </a:p>
          <a:p>
            <a:pPr lvl="0" eaLnBrk="0" fontAlgn="base" hangingPunct="0">
              <a:spcBef>
                <a:spcPct val="0"/>
              </a:spcBef>
              <a:spcAft>
                <a:spcPct val="0"/>
              </a:spcAft>
              <a:buFontTx/>
              <a:buChar char="•"/>
            </a:pPr>
            <a:r>
              <a:rPr lang="tr-TR" sz="2000" dirty="0" smtClean="0">
                <a:latin typeface="Arial" pitchFamily="34" charset="0"/>
                <a:ea typeface="Times New Roman" pitchFamily="18" charset="0"/>
                <a:cs typeface="Arial" pitchFamily="34" charset="0"/>
              </a:rPr>
              <a:t>Sınıf / </a:t>
            </a:r>
            <a:r>
              <a:rPr lang="tr-TR" sz="2000" dirty="0" err="1" smtClean="0">
                <a:latin typeface="Arial" pitchFamily="34" charset="0"/>
                <a:ea typeface="Times New Roman" pitchFamily="18" charset="0"/>
                <a:cs typeface="Arial" pitchFamily="34" charset="0"/>
              </a:rPr>
              <a:t>EntreLesMurs</a:t>
            </a:r>
            <a:r>
              <a:rPr lang="tr-TR" sz="2000" dirty="0" smtClean="0">
                <a:latin typeface="Arial" pitchFamily="34" charset="0"/>
                <a:ea typeface="Times New Roman" pitchFamily="18" charset="0"/>
                <a:cs typeface="Arial" pitchFamily="34" charset="0"/>
              </a:rPr>
              <a:t> (</a:t>
            </a:r>
            <a:r>
              <a:rPr lang="tr-TR" sz="2000" dirty="0" err="1" smtClean="0">
                <a:latin typeface="Arial" pitchFamily="34" charset="0"/>
                <a:ea typeface="Times New Roman" pitchFamily="18" charset="0"/>
                <a:cs typeface="Arial" pitchFamily="34" charset="0"/>
              </a:rPr>
              <a:t>The</a:t>
            </a:r>
            <a:r>
              <a:rPr lang="tr-TR" sz="2000" dirty="0" smtClean="0">
                <a:latin typeface="Arial" pitchFamily="34" charset="0"/>
                <a:ea typeface="Times New Roman" pitchFamily="18" charset="0"/>
                <a:cs typeface="Arial" pitchFamily="34" charset="0"/>
              </a:rPr>
              <a:t> </a:t>
            </a:r>
            <a:r>
              <a:rPr lang="tr-TR" sz="2000" dirty="0" err="1" smtClean="0">
                <a:latin typeface="Arial" pitchFamily="34" charset="0"/>
                <a:ea typeface="Times New Roman" pitchFamily="18" charset="0"/>
                <a:cs typeface="Arial" pitchFamily="34" charset="0"/>
              </a:rPr>
              <a:t>Class</a:t>
            </a:r>
            <a:r>
              <a:rPr lang="tr-TR" sz="2000" dirty="0" smtClean="0">
                <a:latin typeface="Arial" pitchFamily="34" charset="0"/>
                <a:ea typeface="Times New Roman" pitchFamily="18" charset="0"/>
                <a:cs typeface="Arial" pitchFamily="34" charset="0"/>
              </a:rPr>
              <a:t>)</a:t>
            </a:r>
            <a:endParaRPr lang="tr-TR" sz="2000" dirty="0" smtClean="0">
              <a:latin typeface="Arial" pitchFamily="34" charset="0"/>
              <a:cs typeface="Arial" pitchFamily="34" charset="0"/>
            </a:endParaRPr>
          </a:p>
          <a:p>
            <a:pPr lvl="0" eaLnBrk="0" fontAlgn="base" hangingPunct="0">
              <a:spcBef>
                <a:spcPct val="0"/>
              </a:spcBef>
              <a:spcAft>
                <a:spcPct val="0"/>
              </a:spcAft>
              <a:buFontTx/>
              <a:buChar char="•"/>
            </a:pPr>
            <a:r>
              <a:rPr lang="tr-TR" sz="2000" dirty="0" smtClean="0">
                <a:latin typeface="Arial" pitchFamily="34" charset="0"/>
                <a:ea typeface="Times New Roman" pitchFamily="18" charset="0"/>
                <a:cs typeface="Arial" pitchFamily="34" charset="0"/>
              </a:rPr>
              <a:t>Süpermen’i Beklerken / </a:t>
            </a:r>
            <a:r>
              <a:rPr lang="tr-TR" sz="2000" dirty="0" err="1" smtClean="0">
                <a:latin typeface="Arial" pitchFamily="34" charset="0"/>
                <a:ea typeface="Times New Roman" pitchFamily="18" charset="0"/>
                <a:cs typeface="Arial" pitchFamily="34" charset="0"/>
              </a:rPr>
              <a:t>Waiting</a:t>
            </a:r>
            <a:r>
              <a:rPr lang="tr-TR" sz="2000" dirty="0" smtClean="0">
                <a:latin typeface="Arial" pitchFamily="34" charset="0"/>
                <a:ea typeface="Times New Roman" pitchFamily="18" charset="0"/>
                <a:cs typeface="Arial" pitchFamily="34" charset="0"/>
              </a:rPr>
              <a:t> </a:t>
            </a:r>
            <a:r>
              <a:rPr lang="tr-TR" sz="2000" dirty="0" err="1" smtClean="0">
                <a:latin typeface="Arial" pitchFamily="34" charset="0"/>
                <a:ea typeface="Times New Roman" pitchFamily="18" charset="0"/>
                <a:cs typeface="Arial" pitchFamily="34" charset="0"/>
              </a:rPr>
              <a:t>For</a:t>
            </a:r>
            <a:r>
              <a:rPr lang="tr-TR" sz="2000" dirty="0" smtClean="0">
                <a:latin typeface="Arial" pitchFamily="34" charset="0"/>
                <a:ea typeface="Times New Roman" pitchFamily="18" charset="0"/>
                <a:cs typeface="Arial" pitchFamily="34" charset="0"/>
              </a:rPr>
              <a:t> </a:t>
            </a:r>
            <a:r>
              <a:rPr lang="tr-TR" sz="2000" dirty="0" err="1" smtClean="0">
                <a:latin typeface="Arial" pitchFamily="34" charset="0"/>
                <a:ea typeface="Times New Roman" pitchFamily="18" charset="0"/>
                <a:cs typeface="Arial" pitchFamily="34" charset="0"/>
              </a:rPr>
              <a:t>Superman</a:t>
            </a:r>
            <a:endParaRPr lang="tr-TR" sz="2000" dirty="0" smtClean="0">
              <a:latin typeface="Arial" pitchFamily="34" charset="0"/>
              <a:cs typeface="Arial" pitchFamily="34" charset="0"/>
            </a:endParaRPr>
          </a:p>
          <a:p>
            <a:pPr lvl="0" eaLnBrk="0" fontAlgn="base" hangingPunct="0">
              <a:spcBef>
                <a:spcPct val="0"/>
              </a:spcBef>
              <a:spcAft>
                <a:spcPct val="0"/>
              </a:spcAft>
              <a:buFontTx/>
              <a:buChar char="•"/>
            </a:pPr>
            <a:r>
              <a:rPr lang="tr-TR" sz="2000" dirty="0" smtClean="0">
                <a:latin typeface="Arial" pitchFamily="34" charset="0"/>
                <a:ea typeface="Times New Roman" pitchFamily="18" charset="0"/>
                <a:cs typeface="Arial" pitchFamily="34" charset="0"/>
              </a:rPr>
              <a:t>Tepetaklak Nelson / </a:t>
            </a:r>
            <a:r>
              <a:rPr lang="tr-TR" sz="2000" dirty="0" err="1" smtClean="0">
                <a:latin typeface="Arial" pitchFamily="34" charset="0"/>
                <a:ea typeface="Times New Roman" pitchFamily="18" charset="0"/>
                <a:cs typeface="Arial" pitchFamily="34" charset="0"/>
              </a:rPr>
              <a:t>Half</a:t>
            </a:r>
            <a:r>
              <a:rPr lang="tr-TR" sz="2000" dirty="0" smtClean="0">
                <a:latin typeface="Arial" pitchFamily="34" charset="0"/>
                <a:ea typeface="Times New Roman" pitchFamily="18" charset="0"/>
                <a:cs typeface="Arial" pitchFamily="34" charset="0"/>
              </a:rPr>
              <a:t>  Nelson</a:t>
            </a:r>
            <a:endParaRPr lang="tr-TR" sz="2000" dirty="0" smtClean="0">
              <a:latin typeface="Arial" pitchFamily="34" charset="0"/>
              <a:cs typeface="Arial" pitchFamily="34" charset="0"/>
            </a:endParaRPr>
          </a:p>
          <a:p>
            <a:pPr lvl="0" eaLnBrk="0" fontAlgn="base" hangingPunct="0">
              <a:spcBef>
                <a:spcPct val="0"/>
              </a:spcBef>
              <a:spcAft>
                <a:spcPct val="0"/>
              </a:spcAft>
              <a:buFontTx/>
              <a:buChar char="•"/>
            </a:pPr>
            <a:r>
              <a:rPr lang="tr-TR" sz="2000" dirty="0" err="1" smtClean="0">
                <a:latin typeface="Arial" pitchFamily="34" charset="0"/>
                <a:ea typeface="Times New Roman" pitchFamily="18" charset="0"/>
                <a:cs typeface="Arial" pitchFamily="34" charset="0"/>
              </a:rPr>
              <a:t>The</a:t>
            </a:r>
            <a:r>
              <a:rPr lang="tr-TR" sz="2000" dirty="0" smtClean="0">
                <a:latin typeface="Arial" pitchFamily="34" charset="0"/>
                <a:ea typeface="Times New Roman" pitchFamily="18" charset="0"/>
                <a:cs typeface="Arial" pitchFamily="34" charset="0"/>
              </a:rPr>
              <a:t> </a:t>
            </a:r>
            <a:r>
              <a:rPr lang="tr-TR" sz="2000" dirty="0" err="1" smtClean="0">
                <a:latin typeface="Arial" pitchFamily="34" charset="0"/>
                <a:ea typeface="Times New Roman" pitchFamily="18" charset="0"/>
                <a:cs typeface="Arial" pitchFamily="34" charset="0"/>
              </a:rPr>
              <a:t>Blindside</a:t>
            </a:r>
            <a:endParaRPr lang="tr-TR" sz="2000" dirty="0" smtClean="0">
              <a:latin typeface="Arial" pitchFamily="34" charset="0"/>
              <a:cs typeface="Arial" pitchFamily="34" charset="0"/>
            </a:endParaRPr>
          </a:p>
          <a:p>
            <a:pPr lvl="0" eaLnBrk="0" fontAlgn="base" hangingPunct="0">
              <a:spcBef>
                <a:spcPct val="0"/>
              </a:spcBef>
              <a:spcAft>
                <a:spcPct val="0"/>
              </a:spcAft>
              <a:buFontTx/>
              <a:buChar char="•"/>
            </a:pPr>
            <a:r>
              <a:rPr lang="tr-TR" sz="2000" dirty="0" smtClean="0">
                <a:latin typeface="Arial" pitchFamily="34" charset="0"/>
                <a:ea typeface="Times New Roman" pitchFamily="18" charset="0"/>
                <a:cs typeface="Arial" pitchFamily="34" charset="0"/>
              </a:rPr>
              <a:t>Yerdeki Yıldızlar / </a:t>
            </a:r>
            <a:r>
              <a:rPr lang="tr-TR" sz="2000" dirty="0" err="1" smtClean="0">
                <a:latin typeface="Arial" pitchFamily="34" charset="0"/>
                <a:ea typeface="Times New Roman" pitchFamily="18" charset="0"/>
                <a:cs typeface="Arial" pitchFamily="34" charset="0"/>
              </a:rPr>
              <a:t>Taare</a:t>
            </a:r>
            <a:r>
              <a:rPr lang="tr-TR" sz="2000" dirty="0" smtClean="0">
                <a:latin typeface="Arial" pitchFamily="34" charset="0"/>
                <a:ea typeface="Times New Roman" pitchFamily="18" charset="0"/>
                <a:cs typeface="Arial" pitchFamily="34" charset="0"/>
              </a:rPr>
              <a:t> </a:t>
            </a:r>
            <a:r>
              <a:rPr lang="tr-TR" sz="2000" dirty="0" err="1" smtClean="0">
                <a:latin typeface="Arial" pitchFamily="34" charset="0"/>
                <a:ea typeface="Times New Roman" pitchFamily="18" charset="0"/>
                <a:cs typeface="Arial" pitchFamily="34" charset="0"/>
              </a:rPr>
              <a:t>Zameen</a:t>
            </a:r>
            <a:r>
              <a:rPr lang="tr-TR" sz="2000" dirty="0" smtClean="0">
                <a:latin typeface="Arial" pitchFamily="34" charset="0"/>
                <a:ea typeface="Times New Roman" pitchFamily="18" charset="0"/>
                <a:cs typeface="Arial" pitchFamily="34" charset="0"/>
              </a:rPr>
              <a:t> Par</a:t>
            </a:r>
            <a:endParaRPr lang="tr-TR" sz="20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tr-TR" sz="11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2"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OKUL DIŞI FAALİYETLER</a:t>
            </a:r>
            <a:endParaRPr lang="tr-TR" sz="3200" dirty="0">
              <a:solidFill>
                <a:schemeClr val="bg1"/>
              </a:solidFill>
              <a:effectLst/>
            </a:endParaRPr>
          </a:p>
        </p:txBody>
      </p:sp>
      <p:sp>
        <p:nvSpPr>
          <p:cNvPr id="73729" name="Rectangle 1"/>
          <p:cNvSpPr>
            <a:spLocks noChangeArrowheads="1"/>
          </p:cNvSpPr>
          <p:nvPr/>
        </p:nvSpPr>
        <p:spPr bwMode="auto">
          <a:xfrm>
            <a:off x="443597" y="983432"/>
            <a:ext cx="8256812"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ADAY ÖĞRETMEN YETİŞTİRME SÜRECİ </a:t>
            </a:r>
            <a:r>
              <a:rPr lang="tr-TR" sz="1400" b="1" u="sng" dirty="0" smtClean="0">
                <a:solidFill>
                  <a:srgbClr val="FF0000"/>
                </a:solidFill>
                <a:latin typeface="Arial" pitchFamily="34" charset="0"/>
                <a:ea typeface="Times New Roman" pitchFamily="18" charset="0"/>
                <a:cs typeface="Arial" pitchFamily="34" charset="0"/>
              </a:rPr>
              <a:t>FİLM İZLEME VE </a:t>
            </a:r>
            <a:r>
              <a:rPr kumimoji="0" lang="tr-TR" sz="14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DEĞERLENDİRME</a:t>
            </a:r>
            <a:r>
              <a:rPr kumimoji="0" lang="tr-TR" sz="1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FORMU (FORM</a:t>
            </a:r>
            <a:r>
              <a:rPr kumimoji="0" lang="tr-TR" sz="1400" b="1" i="0" u="none" strike="noStrike" cap="none" normalizeH="0" dirty="0" smtClean="0">
                <a:ln>
                  <a:noFill/>
                </a:ln>
                <a:solidFill>
                  <a:srgbClr val="FF0000"/>
                </a:solidFill>
                <a:effectLst/>
                <a:latin typeface="Arial" pitchFamily="34" charset="0"/>
                <a:ea typeface="Times New Roman" pitchFamily="18" charset="0"/>
                <a:cs typeface="Arial" pitchFamily="34" charset="0"/>
              </a:rPr>
              <a:t> 6)</a:t>
            </a:r>
            <a:endParaRPr kumimoji="0" lang="tr-TR" sz="1400" b="1" i="0" u="none" strike="noStrike" cap="none" normalizeH="0" baseline="0" dirty="0" smtClean="0">
              <a:ln>
                <a:noFill/>
              </a:ln>
              <a:solidFill>
                <a:srgbClr val="FF0000"/>
              </a:solidFill>
              <a:effectLst/>
              <a:latin typeface="Arial" pitchFamily="34" charset="0"/>
              <a:cs typeface="Arial" pitchFamily="34" charset="0"/>
            </a:endParaRPr>
          </a:p>
        </p:txBody>
      </p:sp>
      <p:graphicFrame>
        <p:nvGraphicFramePr>
          <p:cNvPr id="13" name="12 Tablo"/>
          <p:cNvGraphicFramePr>
            <a:graphicFrameLocks noGrp="1"/>
          </p:cNvGraphicFramePr>
          <p:nvPr/>
        </p:nvGraphicFramePr>
        <p:xfrm>
          <a:off x="899591" y="1340768"/>
          <a:ext cx="7200801" cy="782828"/>
        </p:xfrm>
        <a:graphic>
          <a:graphicData uri="http://schemas.openxmlformats.org/drawingml/2006/table">
            <a:tbl>
              <a:tblPr/>
              <a:tblGrid>
                <a:gridCol w="1487213"/>
                <a:gridCol w="2856794"/>
                <a:gridCol w="2856794"/>
              </a:tblGrid>
              <a:tr h="0">
                <a:tc rowSpan="4">
                  <a:txBody>
                    <a:bodyPr/>
                    <a:lstStyle/>
                    <a:p>
                      <a:pPr algn="just">
                        <a:lnSpc>
                          <a:spcPct val="107000"/>
                        </a:lnSpc>
                        <a:spcAft>
                          <a:spcPts val="0"/>
                        </a:spcAft>
                      </a:pPr>
                      <a:r>
                        <a:rPr lang="tr-TR" sz="1200" b="1" dirty="0">
                          <a:solidFill>
                            <a:srgbClr val="000000"/>
                          </a:solidFill>
                          <a:latin typeface="Times New Roman"/>
                          <a:ea typeface="Times New Roman"/>
                        </a:rPr>
                        <a:t>Aday Öğretmenin</a:t>
                      </a:r>
                      <a:endParaRPr lang="tr-TR"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200" b="1">
                          <a:solidFill>
                            <a:srgbClr val="000000"/>
                          </a:solidFill>
                          <a:latin typeface="Times New Roman"/>
                          <a:ea typeface="Times New Roman"/>
                        </a:rPr>
                        <a:t>Adı Soyadı:</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tr-TR"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tr-TR"/>
                    </a:p>
                  </a:txBody>
                  <a:tcPr/>
                </a:tc>
                <a:tc>
                  <a:txBody>
                    <a:bodyPr/>
                    <a:lstStyle/>
                    <a:p>
                      <a:pPr algn="just">
                        <a:lnSpc>
                          <a:spcPct val="107000"/>
                        </a:lnSpc>
                        <a:spcAft>
                          <a:spcPts val="0"/>
                        </a:spcAft>
                      </a:pPr>
                      <a:r>
                        <a:rPr lang="tr-TR" sz="1200" b="1">
                          <a:solidFill>
                            <a:srgbClr val="000000"/>
                          </a:solidFill>
                          <a:latin typeface="Times New Roman"/>
                          <a:ea typeface="Times New Roman"/>
                        </a:rPr>
                        <a:t>T.C. Kimlik Numarası:</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tr-TR"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tr-TR"/>
                    </a:p>
                  </a:txBody>
                  <a:tcPr/>
                </a:tc>
                <a:tc>
                  <a:txBody>
                    <a:bodyPr/>
                    <a:lstStyle/>
                    <a:p>
                      <a:pPr algn="just">
                        <a:lnSpc>
                          <a:spcPct val="107000"/>
                        </a:lnSpc>
                        <a:spcAft>
                          <a:spcPts val="0"/>
                        </a:spcAft>
                      </a:pPr>
                      <a:r>
                        <a:rPr lang="tr-TR" sz="1200" b="1">
                          <a:solidFill>
                            <a:srgbClr val="000000"/>
                          </a:solidFill>
                          <a:latin typeface="Times New Roman"/>
                          <a:ea typeface="Times New Roman"/>
                        </a:rPr>
                        <a:t>Branşı:</a:t>
                      </a:r>
                      <a:endParaRPr lang="tr-TR"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tr-TR" sz="120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vMerge="1">
                  <a:txBody>
                    <a:bodyPr/>
                    <a:lstStyle/>
                    <a:p>
                      <a:endParaRPr lang="tr-TR"/>
                    </a:p>
                  </a:txBody>
                  <a:tcPr/>
                </a:tc>
                <a:tc>
                  <a:txBody>
                    <a:bodyPr/>
                    <a:lstStyle/>
                    <a:p>
                      <a:pPr algn="just">
                        <a:lnSpc>
                          <a:spcPct val="107000"/>
                        </a:lnSpc>
                        <a:spcAft>
                          <a:spcPts val="0"/>
                        </a:spcAft>
                      </a:pPr>
                      <a:r>
                        <a:rPr lang="tr-TR" sz="1200" b="1" dirty="0">
                          <a:solidFill>
                            <a:srgbClr val="000000"/>
                          </a:solidFill>
                          <a:latin typeface="Times New Roman"/>
                          <a:ea typeface="Times New Roman"/>
                        </a:rPr>
                        <a:t>Okul/Kurum-İl/İlçe:</a:t>
                      </a:r>
                      <a:endParaRPr lang="tr-TR"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tr-TR" sz="1200" dirty="0">
                        <a:solidFill>
                          <a:srgbClr val="00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10 Tablo"/>
          <p:cNvGraphicFramePr>
            <a:graphicFrameLocks noGrp="1"/>
          </p:cNvGraphicFramePr>
          <p:nvPr/>
        </p:nvGraphicFramePr>
        <p:xfrm>
          <a:off x="899592" y="2276872"/>
          <a:ext cx="7200800" cy="4252508"/>
        </p:xfrm>
        <a:graphic>
          <a:graphicData uri="http://schemas.openxmlformats.org/drawingml/2006/table">
            <a:tbl>
              <a:tblPr/>
              <a:tblGrid>
                <a:gridCol w="7200800"/>
              </a:tblGrid>
              <a:tr h="846094">
                <a:tc>
                  <a:txBody>
                    <a:bodyPr/>
                    <a:lstStyle/>
                    <a:p>
                      <a:pPr>
                        <a:spcAft>
                          <a:spcPts val="0"/>
                        </a:spcAft>
                      </a:pPr>
                      <a:r>
                        <a:rPr lang="tr-TR" sz="2400" b="1" dirty="0">
                          <a:latin typeface="Times New Roman"/>
                          <a:ea typeface="Times New Roman"/>
                        </a:rPr>
                        <a:t>Filmin adı:</a:t>
                      </a:r>
                      <a:endParaRPr lang="tr-TR"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6094">
                <a:tc>
                  <a:txBody>
                    <a:bodyPr/>
                    <a:lstStyle/>
                    <a:p>
                      <a:pPr>
                        <a:spcAft>
                          <a:spcPts val="0"/>
                        </a:spcAft>
                      </a:pPr>
                      <a:r>
                        <a:rPr lang="tr-TR" sz="2400" b="1" dirty="0">
                          <a:latin typeface="Times New Roman"/>
                          <a:ea typeface="Times New Roman"/>
                        </a:rPr>
                        <a:t>Filmin gösterim yılı, süresi ve ülke:</a:t>
                      </a:r>
                      <a:endParaRPr lang="tr-TR"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2188">
                <a:tc>
                  <a:txBody>
                    <a:bodyPr/>
                    <a:lstStyle/>
                    <a:p>
                      <a:pPr>
                        <a:spcAft>
                          <a:spcPts val="0"/>
                        </a:spcAft>
                      </a:pPr>
                      <a:r>
                        <a:rPr lang="tr-TR" sz="2400" b="1" dirty="0">
                          <a:latin typeface="Times New Roman"/>
                          <a:ea typeface="Times New Roman"/>
                        </a:rPr>
                        <a:t>İzlemiş olduğunuz filmin kişisel ve mesleki gelişiminize nasıl bir katkıda bulunduğunu tartışınız</a:t>
                      </a:r>
                      <a:r>
                        <a:rPr lang="tr-TR" sz="2400" b="1" dirty="0" smtClean="0">
                          <a:latin typeface="Times New Roman"/>
                          <a:ea typeface="Times New Roman"/>
                        </a:rPr>
                        <a:t>:</a:t>
                      </a:r>
                    </a:p>
                    <a:p>
                      <a:pPr>
                        <a:spcAft>
                          <a:spcPts val="0"/>
                        </a:spcAft>
                      </a:pPr>
                      <a:endParaRPr lang="tr-TR" sz="2400" b="1" dirty="0" smtClean="0">
                        <a:latin typeface="Times New Roman"/>
                        <a:ea typeface="Times New Roman"/>
                      </a:endParaRPr>
                    </a:p>
                    <a:p>
                      <a:pPr>
                        <a:spcAft>
                          <a:spcPts val="0"/>
                        </a:spcAft>
                      </a:pPr>
                      <a:endParaRPr lang="tr-TR" sz="2400" b="1" dirty="0" smtClean="0">
                        <a:latin typeface="Times New Roman"/>
                        <a:ea typeface="Times New Roman"/>
                      </a:endParaRPr>
                    </a:p>
                    <a:p>
                      <a:pPr>
                        <a:spcAft>
                          <a:spcPts val="0"/>
                        </a:spcAft>
                      </a:pPr>
                      <a:endParaRPr lang="tr-TR" sz="2400" b="1" dirty="0" smtClean="0">
                        <a:latin typeface="Times New Roman"/>
                        <a:ea typeface="Times New Roman"/>
                      </a:endParaRPr>
                    </a:p>
                    <a:p>
                      <a:pPr>
                        <a:spcAft>
                          <a:spcPts val="0"/>
                        </a:spcAft>
                      </a:pPr>
                      <a:endParaRPr lang="tr-TR" sz="2400" b="1" dirty="0" smtClean="0">
                        <a:latin typeface="Times New Roman"/>
                        <a:ea typeface="Times New Roman"/>
                      </a:endParaRPr>
                    </a:p>
                    <a:p>
                      <a:pPr>
                        <a:spcAft>
                          <a:spcPts val="0"/>
                        </a:spcAft>
                      </a:pPr>
                      <a:endParaRPr lang="tr-TR"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ÖLÇME VE DEĞERLENDİRME</a:t>
            </a:r>
            <a:endParaRPr lang="tr-TR" sz="3200" dirty="0">
              <a:solidFill>
                <a:schemeClr val="bg1"/>
              </a:solidFill>
              <a:effectLst/>
            </a:endParaRPr>
          </a:p>
        </p:txBody>
      </p:sp>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pic>
        <p:nvPicPr>
          <p:cNvPr id="44033" name="Resim 25"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0" name="Rectangle 2"/>
          <p:cNvSpPr>
            <a:spLocks noChangeArrowheads="1"/>
          </p:cNvSpPr>
          <p:nvPr/>
        </p:nvSpPr>
        <p:spPr bwMode="auto">
          <a:xfrm>
            <a:off x="323528" y="908720"/>
            <a:ext cx="856895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smtClean="0">
                <a:solidFill>
                  <a:srgbClr val="FF0000"/>
                </a:solidFill>
              </a:rPr>
              <a:t>Aday öğretmen </a:t>
            </a:r>
            <a:r>
              <a:rPr lang="tr-TR" sz="2400" b="1" dirty="0" smtClean="0"/>
              <a:t>okul içi ve okul dışı faaliyetler kapsamında yapılan çalışmalarda izleme, ölçme ve değerlendirme sürecinin sağlıklı bir şekilde yürütülebilmesi amacıyla </a:t>
            </a:r>
            <a:r>
              <a:rPr lang="tr-TR" sz="2400" b="1" dirty="0" smtClean="0">
                <a:solidFill>
                  <a:srgbClr val="FF0000"/>
                </a:solidFill>
              </a:rPr>
              <a:t>okul içi ve okul dışı her tür faaliyeti ile ilgili standart formları doldurur.  </a:t>
            </a:r>
          </a:p>
          <a:p>
            <a:endParaRPr lang="tr-TR" sz="2400" b="1" dirty="0" smtClean="0"/>
          </a:p>
          <a:p>
            <a:r>
              <a:rPr lang="tr-TR" sz="2400" b="1" dirty="0" smtClean="0">
                <a:solidFill>
                  <a:srgbClr val="002060"/>
                </a:solidFill>
              </a:rPr>
              <a:t>Bakanlıkça hazırlanan formlar okullar ve danışman öğretmenler tarafından kendi okul, sınıfı ve çevre şartlarına göre uyarlanarak kullanılabilecektir. </a:t>
            </a:r>
          </a:p>
          <a:p>
            <a:endParaRPr lang="tr-TR" sz="2400" b="1" dirty="0" smtClean="0"/>
          </a:p>
          <a:p>
            <a:r>
              <a:rPr lang="tr-TR" sz="2400" b="1" dirty="0" smtClean="0"/>
              <a:t>Bu çalışmalara ait diğer belge ve materyallerle birlikte bu formlar kişisel ve mesleki gelişim dosyasında saklanır. </a:t>
            </a:r>
          </a:p>
          <a:p>
            <a:endParaRPr lang="tr-TR" sz="2400" b="1" dirty="0" smtClean="0"/>
          </a:p>
          <a:p>
            <a:r>
              <a:rPr lang="tr-TR" sz="2400" b="1" dirty="0" smtClean="0">
                <a:solidFill>
                  <a:srgbClr val="002060"/>
                </a:solidFill>
              </a:rPr>
              <a:t>Bu dosya Performans Değerlendirme sürecinde ve sözlü sınavda veri olarak kullanılabilir.</a:t>
            </a: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F001A0F0-8CCF-4399-9736-7FFD913951CD}" type="slidenum">
              <a:rPr lang="tr-TR" altLang="tr-TR" smtClean="0"/>
              <a:pPr>
                <a:defRPr/>
              </a:pPr>
              <a:t>34</a:t>
            </a:fld>
            <a:endParaRPr lang="tr-TR" altLang="tr-TR"/>
          </a:p>
        </p:txBody>
      </p:sp>
      <p:pic>
        <p:nvPicPr>
          <p:cNvPr id="3074" name="Picture 2" descr="slayt sonu teşekkür ile ilgili görsel sonucu"/>
          <p:cNvPicPr>
            <a:picLocks noChangeAspect="1" noChangeArrowheads="1" noCrop="1"/>
          </p:cNvPicPr>
          <p:nvPr/>
        </p:nvPicPr>
        <p:blipFill>
          <a:blip r:embed="rId2" cstate="print">
            <a:duotone>
              <a:schemeClr val="accent6">
                <a:shade val="45000"/>
                <a:satMod val="135000"/>
              </a:schemeClr>
              <a:prstClr val="white"/>
            </a:duotone>
          </a:blip>
          <a:srcRect/>
          <a:stretch>
            <a:fillRect/>
          </a:stretch>
        </p:blipFill>
        <p:spPr bwMode="auto">
          <a:xfrm>
            <a:off x="1043608" y="116632"/>
            <a:ext cx="7920880" cy="692695"/>
          </a:xfrm>
          <a:prstGeom prst="rect">
            <a:avLst/>
          </a:prstGeom>
          <a:noFill/>
        </p:spPr>
      </p:pic>
      <p:sp>
        <p:nvSpPr>
          <p:cNvPr id="6" name="5 Metin kutusu"/>
          <p:cNvSpPr txBox="1"/>
          <p:nvPr/>
        </p:nvSpPr>
        <p:spPr>
          <a:xfrm>
            <a:off x="0" y="2492896"/>
            <a:ext cx="2915816" cy="1908215"/>
          </a:xfrm>
          <a:prstGeom prst="rect">
            <a:avLst/>
          </a:prstGeom>
          <a:noFill/>
        </p:spPr>
        <p:txBody>
          <a:bodyPr wrap="square" rtlCol="0">
            <a:spAutoFit/>
          </a:bodyPr>
          <a:lstStyle/>
          <a:p>
            <a:r>
              <a:rPr lang="tr-TR" sz="2800" b="1" dirty="0" smtClean="0">
                <a:solidFill>
                  <a:srgbClr val="002060"/>
                </a:solidFill>
                <a:latin typeface="Hand writing Mutlu" pitchFamily="2" charset="0"/>
              </a:rPr>
              <a:t>İbrahim KILIÇ</a:t>
            </a:r>
          </a:p>
          <a:p>
            <a:endParaRPr lang="tr-TR" sz="2400" b="1" dirty="0" smtClean="0">
              <a:latin typeface="Hand writing Mutlu" pitchFamily="2" charset="0"/>
            </a:endParaRPr>
          </a:p>
          <a:p>
            <a:pPr algn="ctr"/>
            <a:r>
              <a:rPr lang="tr-TR" sz="2400" b="1" dirty="0" smtClean="0">
                <a:solidFill>
                  <a:srgbClr val="002060"/>
                </a:solidFill>
                <a:latin typeface="Hand writing Mutlu" pitchFamily="2" charset="0"/>
              </a:rPr>
              <a:t>AÖYS İl Koordinatörü</a:t>
            </a:r>
          </a:p>
          <a:p>
            <a:endParaRPr lang="tr-TR" dirty="0" smtClean="0"/>
          </a:p>
        </p:txBody>
      </p:sp>
      <p:pic>
        <p:nvPicPr>
          <p:cNvPr id="3076" name="Picture 4" descr="inst ile ilgili görsel sonucu"/>
          <p:cNvPicPr>
            <a:picLocks noChangeAspect="1" noChangeArrowheads="1"/>
          </p:cNvPicPr>
          <p:nvPr/>
        </p:nvPicPr>
        <p:blipFill>
          <a:blip r:embed="rId3" cstate="print"/>
          <a:srcRect/>
          <a:stretch>
            <a:fillRect/>
          </a:stretch>
        </p:blipFill>
        <p:spPr bwMode="auto">
          <a:xfrm>
            <a:off x="3059832" y="4437112"/>
            <a:ext cx="648072" cy="648072"/>
          </a:xfrm>
          <a:prstGeom prst="rect">
            <a:avLst/>
          </a:prstGeom>
          <a:noFill/>
        </p:spPr>
      </p:pic>
      <p:pic>
        <p:nvPicPr>
          <p:cNvPr id="3078" name="Picture 6" descr="web ile ilgili görsel sonucu"/>
          <p:cNvPicPr>
            <a:picLocks noChangeAspect="1" noChangeArrowheads="1"/>
          </p:cNvPicPr>
          <p:nvPr/>
        </p:nvPicPr>
        <p:blipFill>
          <a:blip r:embed="rId4" cstate="print"/>
          <a:srcRect/>
          <a:stretch>
            <a:fillRect/>
          </a:stretch>
        </p:blipFill>
        <p:spPr bwMode="auto">
          <a:xfrm>
            <a:off x="3059832" y="2636912"/>
            <a:ext cx="648072" cy="593711"/>
          </a:xfrm>
          <a:prstGeom prst="rect">
            <a:avLst/>
          </a:prstGeom>
          <a:noFill/>
        </p:spPr>
      </p:pic>
      <p:sp>
        <p:nvSpPr>
          <p:cNvPr id="3080" name="AutoShape 8" descr="facebook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082" name="AutoShape 10" descr="facebook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084" name="AutoShape 12" descr="facebook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086" name="AutoShape 14" descr="facebook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088" name="AutoShape 16" descr="facebook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090" name="AutoShape 18" descr="facebook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3092" name="Picture 20" descr="facebook ile ilgili görsel sonucu"/>
          <p:cNvPicPr>
            <a:picLocks noChangeAspect="1" noChangeArrowheads="1"/>
          </p:cNvPicPr>
          <p:nvPr/>
        </p:nvPicPr>
        <p:blipFill>
          <a:blip r:embed="rId5" cstate="print"/>
          <a:srcRect/>
          <a:stretch>
            <a:fillRect/>
          </a:stretch>
        </p:blipFill>
        <p:spPr bwMode="auto">
          <a:xfrm>
            <a:off x="3131840" y="5445224"/>
            <a:ext cx="576064" cy="571223"/>
          </a:xfrm>
          <a:prstGeom prst="rect">
            <a:avLst/>
          </a:prstGeom>
          <a:noFill/>
        </p:spPr>
      </p:pic>
      <p:pic>
        <p:nvPicPr>
          <p:cNvPr id="3094" name="Picture 22" descr="hotmail ile ilgili görsel sonucu"/>
          <p:cNvPicPr>
            <a:picLocks noChangeAspect="1" noChangeArrowheads="1"/>
          </p:cNvPicPr>
          <p:nvPr/>
        </p:nvPicPr>
        <p:blipFill>
          <a:blip r:embed="rId6" cstate="print"/>
          <a:srcRect/>
          <a:stretch>
            <a:fillRect/>
          </a:stretch>
        </p:blipFill>
        <p:spPr bwMode="auto">
          <a:xfrm>
            <a:off x="2915816" y="1628800"/>
            <a:ext cx="1008112" cy="1008112"/>
          </a:xfrm>
          <a:prstGeom prst="rect">
            <a:avLst/>
          </a:prstGeom>
          <a:noFill/>
        </p:spPr>
      </p:pic>
      <p:sp>
        <p:nvSpPr>
          <p:cNvPr id="3096" name="AutoShape 24" descr="twitter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098" name="AutoShape 26" descr="twitter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3100" name="Picture 28" descr="twitter ile ilgili görsel sonucu"/>
          <p:cNvPicPr>
            <a:picLocks noChangeAspect="1" noChangeArrowheads="1"/>
          </p:cNvPicPr>
          <p:nvPr/>
        </p:nvPicPr>
        <p:blipFill>
          <a:blip r:embed="rId7" cstate="print"/>
          <a:srcRect/>
          <a:stretch>
            <a:fillRect/>
          </a:stretch>
        </p:blipFill>
        <p:spPr bwMode="auto">
          <a:xfrm>
            <a:off x="3059832" y="3517404"/>
            <a:ext cx="720080" cy="720080"/>
          </a:xfrm>
          <a:prstGeom prst="rect">
            <a:avLst/>
          </a:prstGeom>
          <a:noFill/>
        </p:spPr>
      </p:pic>
      <p:sp>
        <p:nvSpPr>
          <p:cNvPr id="19" name="18 Dikdörtgen"/>
          <p:cNvSpPr/>
          <p:nvPr/>
        </p:nvSpPr>
        <p:spPr>
          <a:xfrm>
            <a:off x="3923928" y="1700808"/>
            <a:ext cx="4573047" cy="830997"/>
          </a:xfrm>
          <a:prstGeom prst="rect">
            <a:avLst/>
          </a:prstGeom>
        </p:spPr>
        <p:txBody>
          <a:bodyPr wrap="none">
            <a:spAutoFit/>
          </a:bodyPr>
          <a:lstStyle/>
          <a:p>
            <a:r>
              <a:rPr lang="tr-TR" sz="2400" b="1" dirty="0" err="1" smtClean="0">
                <a:solidFill>
                  <a:srgbClr val="002060"/>
                </a:solidFill>
              </a:rPr>
              <a:t>ibrahimbilsem</a:t>
            </a:r>
            <a:r>
              <a:rPr lang="tr-TR" sz="2400" b="1" dirty="0" smtClean="0">
                <a:solidFill>
                  <a:srgbClr val="002060"/>
                </a:solidFill>
              </a:rPr>
              <a:t>@</a:t>
            </a:r>
            <a:r>
              <a:rPr lang="tr-TR" sz="2400" b="1" dirty="0" err="1" smtClean="0">
                <a:solidFill>
                  <a:srgbClr val="002060"/>
                </a:solidFill>
              </a:rPr>
              <a:t>hotmail</a:t>
            </a:r>
            <a:r>
              <a:rPr lang="tr-TR" sz="2400" b="1" dirty="0" smtClean="0">
                <a:solidFill>
                  <a:srgbClr val="002060"/>
                </a:solidFill>
              </a:rPr>
              <a:t>.com</a:t>
            </a:r>
          </a:p>
          <a:p>
            <a:r>
              <a:rPr lang="tr-TR" sz="2400" b="1" dirty="0" err="1" smtClean="0">
                <a:solidFill>
                  <a:srgbClr val="002060"/>
                </a:solidFill>
              </a:rPr>
              <a:t>danismanogretmen</a:t>
            </a:r>
            <a:r>
              <a:rPr lang="tr-TR" sz="2400" b="1" dirty="0" smtClean="0">
                <a:solidFill>
                  <a:srgbClr val="002060"/>
                </a:solidFill>
              </a:rPr>
              <a:t>@</a:t>
            </a:r>
            <a:r>
              <a:rPr lang="tr-TR" sz="2400" b="1" dirty="0" err="1" smtClean="0">
                <a:solidFill>
                  <a:srgbClr val="002060"/>
                </a:solidFill>
              </a:rPr>
              <a:t>hotmail</a:t>
            </a:r>
            <a:r>
              <a:rPr lang="tr-TR" sz="2400" b="1" dirty="0" smtClean="0">
                <a:solidFill>
                  <a:srgbClr val="002060"/>
                </a:solidFill>
              </a:rPr>
              <a:t>.com</a:t>
            </a:r>
          </a:p>
        </p:txBody>
      </p:sp>
      <p:sp>
        <p:nvSpPr>
          <p:cNvPr id="20" name="19 Dikdörtgen"/>
          <p:cNvSpPr/>
          <p:nvPr/>
        </p:nvSpPr>
        <p:spPr>
          <a:xfrm>
            <a:off x="3923928" y="2780928"/>
            <a:ext cx="3474606" cy="461665"/>
          </a:xfrm>
          <a:prstGeom prst="rect">
            <a:avLst/>
          </a:prstGeom>
        </p:spPr>
        <p:txBody>
          <a:bodyPr wrap="none">
            <a:spAutoFit/>
          </a:bodyPr>
          <a:lstStyle/>
          <a:p>
            <a:r>
              <a:rPr lang="tr-TR" dirty="0" smtClean="0"/>
              <a:t>Web: </a:t>
            </a:r>
            <a:r>
              <a:rPr lang="tr-TR" sz="2400" b="1" dirty="0" smtClean="0">
                <a:solidFill>
                  <a:srgbClr val="002060"/>
                </a:solidFill>
              </a:rPr>
              <a:t>www.</a:t>
            </a:r>
            <a:r>
              <a:rPr lang="tr-TR" sz="2400" b="1" dirty="0" err="1" smtClean="0">
                <a:solidFill>
                  <a:srgbClr val="002060"/>
                </a:solidFill>
              </a:rPr>
              <a:t>ibrahimkilic</a:t>
            </a:r>
            <a:r>
              <a:rPr lang="tr-TR" sz="2400" b="1" dirty="0" smtClean="0">
                <a:solidFill>
                  <a:srgbClr val="002060"/>
                </a:solidFill>
              </a:rPr>
              <a:t>.org</a:t>
            </a:r>
          </a:p>
        </p:txBody>
      </p:sp>
      <p:sp>
        <p:nvSpPr>
          <p:cNvPr id="21" name="20 Dikdörtgen"/>
          <p:cNvSpPr/>
          <p:nvPr/>
        </p:nvSpPr>
        <p:spPr>
          <a:xfrm>
            <a:off x="3851920" y="3645024"/>
            <a:ext cx="3947043" cy="461665"/>
          </a:xfrm>
          <a:prstGeom prst="rect">
            <a:avLst/>
          </a:prstGeom>
        </p:spPr>
        <p:txBody>
          <a:bodyPr wrap="none">
            <a:spAutoFit/>
          </a:bodyPr>
          <a:lstStyle/>
          <a:p>
            <a:r>
              <a:rPr lang="tr-TR" dirty="0" smtClean="0"/>
              <a:t>https://</a:t>
            </a:r>
            <a:r>
              <a:rPr lang="tr-TR" b="1" dirty="0" smtClean="0"/>
              <a:t>twitter</a:t>
            </a:r>
            <a:r>
              <a:rPr lang="tr-TR" dirty="0" smtClean="0"/>
              <a:t>.com/</a:t>
            </a:r>
            <a:r>
              <a:rPr lang="tr-TR" sz="2400" b="1" dirty="0" smtClean="0">
                <a:solidFill>
                  <a:srgbClr val="002060"/>
                </a:solidFill>
              </a:rPr>
              <a:t>ibrahimbilsem</a:t>
            </a:r>
          </a:p>
        </p:txBody>
      </p:sp>
      <p:sp>
        <p:nvSpPr>
          <p:cNvPr id="22" name="21 Dikdörtgen"/>
          <p:cNvSpPr/>
          <p:nvPr/>
        </p:nvSpPr>
        <p:spPr>
          <a:xfrm>
            <a:off x="3923928" y="4581128"/>
            <a:ext cx="5210850" cy="461665"/>
          </a:xfrm>
          <a:prstGeom prst="rect">
            <a:avLst/>
          </a:prstGeom>
        </p:spPr>
        <p:txBody>
          <a:bodyPr wrap="none">
            <a:spAutoFit/>
          </a:bodyPr>
          <a:lstStyle/>
          <a:p>
            <a:r>
              <a:rPr lang="tr-TR" dirty="0" smtClean="0"/>
              <a:t>https://www.</a:t>
            </a:r>
            <a:r>
              <a:rPr lang="tr-TR" b="1" dirty="0" smtClean="0"/>
              <a:t>instagram</a:t>
            </a:r>
            <a:r>
              <a:rPr lang="tr-TR" dirty="0" smtClean="0"/>
              <a:t>.com/</a:t>
            </a:r>
            <a:r>
              <a:rPr lang="tr-TR" sz="2400" b="1" dirty="0" smtClean="0">
                <a:solidFill>
                  <a:srgbClr val="002060"/>
                </a:solidFill>
              </a:rPr>
              <a:t>ibrahim.kilic.sivas</a:t>
            </a:r>
          </a:p>
        </p:txBody>
      </p:sp>
      <p:sp>
        <p:nvSpPr>
          <p:cNvPr id="23" name="22 Dikdörtgen"/>
          <p:cNvSpPr/>
          <p:nvPr/>
        </p:nvSpPr>
        <p:spPr>
          <a:xfrm>
            <a:off x="3851920" y="5445224"/>
            <a:ext cx="4572000" cy="830997"/>
          </a:xfrm>
          <a:prstGeom prst="rect">
            <a:avLst/>
          </a:prstGeom>
        </p:spPr>
        <p:txBody>
          <a:bodyPr>
            <a:spAutoFit/>
          </a:bodyPr>
          <a:lstStyle/>
          <a:p>
            <a:r>
              <a:rPr lang="tr-TR" dirty="0" smtClean="0"/>
              <a:t>www.</a:t>
            </a:r>
            <a:r>
              <a:rPr lang="tr-TR" dirty="0" err="1" smtClean="0"/>
              <a:t>facebook</a:t>
            </a:r>
            <a:r>
              <a:rPr lang="tr-TR" dirty="0" smtClean="0"/>
              <a:t>.com/</a:t>
            </a:r>
            <a:r>
              <a:rPr lang="tr-TR" sz="2400" b="1" dirty="0" err="1" smtClean="0">
                <a:solidFill>
                  <a:srgbClr val="002060"/>
                </a:solidFill>
              </a:rPr>
              <a:t>ibrahim</a:t>
            </a:r>
            <a:r>
              <a:rPr lang="tr-TR" sz="2400" b="1" dirty="0" smtClean="0">
                <a:solidFill>
                  <a:srgbClr val="002060"/>
                </a:solidFill>
              </a:rPr>
              <a:t>.</a:t>
            </a:r>
            <a:r>
              <a:rPr lang="tr-TR" sz="2400" b="1" dirty="0" err="1" smtClean="0">
                <a:solidFill>
                  <a:srgbClr val="002060"/>
                </a:solidFill>
              </a:rPr>
              <a:t>kilic</a:t>
            </a:r>
            <a:r>
              <a:rPr lang="tr-TR" sz="2400" b="1" dirty="0" smtClean="0">
                <a:solidFill>
                  <a:srgbClr val="002060"/>
                </a:solidFill>
              </a:rPr>
              <a:t>.</a:t>
            </a:r>
            <a:r>
              <a:rPr lang="tr-TR" sz="2400" b="1" dirty="0" err="1" smtClean="0">
                <a:solidFill>
                  <a:srgbClr val="002060"/>
                </a:solidFill>
              </a:rPr>
              <a:t>sivas</a:t>
            </a:r>
            <a:endParaRPr lang="tr-TR" sz="2400" b="1" dirty="0" smtClean="0">
              <a:solidFill>
                <a:srgbClr val="002060"/>
              </a:solidFill>
            </a:endParaRPr>
          </a:p>
          <a:p>
            <a:r>
              <a:rPr lang="tr-TR" dirty="0" smtClean="0"/>
              <a:t> www.</a:t>
            </a:r>
            <a:r>
              <a:rPr lang="tr-TR" dirty="0" err="1" smtClean="0"/>
              <a:t>facebook</a:t>
            </a:r>
            <a:r>
              <a:rPr lang="tr-TR" dirty="0" smtClean="0"/>
              <a:t>.com/</a:t>
            </a:r>
            <a:r>
              <a:rPr lang="tr-TR" sz="2400" b="1" dirty="0" err="1" smtClean="0">
                <a:solidFill>
                  <a:srgbClr val="002060"/>
                </a:solidFill>
              </a:rPr>
              <a:t>ibrahimbilsem</a:t>
            </a:r>
            <a:endParaRPr lang="tr-TR" sz="2400" b="1" dirty="0">
              <a:solidFill>
                <a:srgbClr val="002060"/>
              </a:solidFill>
            </a:endParaRPr>
          </a:p>
        </p:txBody>
      </p:sp>
      <p:pic>
        <p:nvPicPr>
          <p:cNvPr id="3104" name="Picture 32" descr="gsm icon ile ilgili görsel sonucu"/>
          <p:cNvPicPr>
            <a:picLocks noChangeAspect="1" noChangeArrowheads="1"/>
          </p:cNvPicPr>
          <p:nvPr/>
        </p:nvPicPr>
        <p:blipFill>
          <a:blip r:embed="rId8" cstate="print"/>
          <a:srcRect/>
          <a:stretch>
            <a:fillRect/>
          </a:stretch>
        </p:blipFill>
        <p:spPr bwMode="auto">
          <a:xfrm>
            <a:off x="3059832" y="980728"/>
            <a:ext cx="715280" cy="720080"/>
          </a:xfrm>
          <a:prstGeom prst="rect">
            <a:avLst/>
          </a:prstGeom>
          <a:noFill/>
        </p:spPr>
      </p:pic>
      <p:sp>
        <p:nvSpPr>
          <p:cNvPr id="30" name="29 Yuvarlatılmış Dikdörtgen"/>
          <p:cNvSpPr/>
          <p:nvPr/>
        </p:nvSpPr>
        <p:spPr>
          <a:xfrm>
            <a:off x="2987824" y="3356992"/>
            <a:ext cx="6156176" cy="72008"/>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2" name="31 Yuvarlatılmış Dikdörtgen"/>
          <p:cNvSpPr/>
          <p:nvPr/>
        </p:nvSpPr>
        <p:spPr>
          <a:xfrm>
            <a:off x="2987824" y="5229200"/>
            <a:ext cx="6156176" cy="72008"/>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3" name="32 Yuvarlatılmış Dikdörtgen"/>
          <p:cNvSpPr/>
          <p:nvPr/>
        </p:nvSpPr>
        <p:spPr>
          <a:xfrm>
            <a:off x="2987824" y="1700808"/>
            <a:ext cx="6156176" cy="72008"/>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4" name="33 Yuvarlatılmış Dikdörtgen"/>
          <p:cNvSpPr/>
          <p:nvPr/>
        </p:nvSpPr>
        <p:spPr>
          <a:xfrm>
            <a:off x="2987824" y="2564904"/>
            <a:ext cx="6156176" cy="72008"/>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5" name="34 Yuvarlatılmış Dikdörtgen"/>
          <p:cNvSpPr/>
          <p:nvPr/>
        </p:nvSpPr>
        <p:spPr>
          <a:xfrm>
            <a:off x="2987824" y="4293096"/>
            <a:ext cx="6156176" cy="72008"/>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SÜRECİN UYGULANMASI</a:t>
            </a:r>
            <a:endParaRPr lang="tr-TR" sz="3200" dirty="0">
              <a:solidFill>
                <a:schemeClr val="bg1"/>
              </a:solidFill>
              <a:effectLst/>
            </a:endParaRPr>
          </a:p>
        </p:txBody>
      </p:sp>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sp>
        <p:nvSpPr>
          <p:cNvPr id="15362" name="Rectangle 2"/>
          <p:cNvSpPr>
            <a:spLocks noChangeArrowheads="1"/>
          </p:cNvSpPr>
          <p:nvPr/>
        </p:nvSpPr>
        <p:spPr bwMode="auto">
          <a:xfrm>
            <a:off x="179512" y="980728"/>
            <a:ext cx="856895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tr-TR" sz="2400" b="1" i="0" u="none" strike="noStrike" cap="none" normalizeH="0" baseline="0" dirty="0" smtClean="0">
                <a:ln>
                  <a:noFill/>
                </a:ln>
                <a:solidFill>
                  <a:schemeClr val="tx1"/>
                </a:solidFill>
                <a:effectLst/>
                <a:latin typeface="Times New Roman" pitchFamily="18" charset="0"/>
                <a:cs typeface="Times New Roman" pitchFamily="18" charset="0"/>
              </a:rPr>
              <a:t>Yetiştirme sürecinde bulunan aday öğretmen </a:t>
            </a:r>
            <a:r>
              <a:rPr kumimoji="0" lang="tr-TR" sz="2400" b="1" i="0" u="none" strike="noStrike" cap="none" normalizeH="0" baseline="0" dirty="0" smtClean="0">
                <a:ln>
                  <a:noFill/>
                </a:ln>
                <a:solidFill>
                  <a:srgbClr val="FF0000"/>
                </a:solidFill>
                <a:effectLst/>
                <a:latin typeface="Times New Roman" pitchFamily="18" charset="0"/>
                <a:cs typeface="Times New Roman" pitchFamily="18" charset="0"/>
              </a:rPr>
              <a:t>günde 8 saat </a:t>
            </a:r>
            <a:r>
              <a:rPr kumimoji="0" lang="tr-TR" sz="2400" b="1" i="0" u="none" strike="noStrike" cap="none" normalizeH="0" baseline="0" dirty="0" smtClean="0">
                <a:ln>
                  <a:noFill/>
                </a:ln>
                <a:solidFill>
                  <a:schemeClr val="tx1"/>
                </a:solidFill>
                <a:effectLst/>
                <a:latin typeface="Times New Roman" pitchFamily="18" charset="0"/>
                <a:cs typeface="Times New Roman" pitchFamily="18" charset="0"/>
              </a:rPr>
              <a:t>görevde olacak,  ders ve diğer görevleri dışındaki sürede adaylık eğitimiyle ilgili faaliyetlerini sürdürecektir. </a:t>
            </a:r>
          </a:p>
          <a:p>
            <a:pPr marL="0" marR="0" lvl="0" indent="0" algn="just" defTabSz="914400" rtl="0" eaLnBrk="1" fontAlgn="base" latinLnBrk="0" hangingPunct="1">
              <a:lnSpc>
                <a:spcPct val="100000"/>
              </a:lnSpc>
              <a:spcBef>
                <a:spcPct val="0"/>
              </a:spcBef>
              <a:spcAft>
                <a:spcPct val="0"/>
              </a:spcAft>
              <a:buClrTx/>
              <a:buSzTx/>
              <a:tabLst/>
            </a:pPr>
            <a:endParaRPr lang="tr-TR" sz="2400" b="1" dirty="0" smtClean="0">
              <a:latin typeface="Times New Roman" pitchFamily="18" charset="0"/>
              <a:cs typeface="Times New Roman" pitchFamily="18" charset="0"/>
            </a:endParaRPr>
          </a:p>
          <a:p>
            <a:pPr algn="just" fontAlgn="base">
              <a:spcBef>
                <a:spcPct val="0"/>
              </a:spcBef>
              <a:spcAft>
                <a:spcPct val="0"/>
              </a:spcAft>
            </a:pPr>
            <a:r>
              <a:rPr kumimoji="0" lang="tr-TR" sz="2400" b="1" i="0" u="none" strike="noStrike" cap="none" normalizeH="0" baseline="0" dirty="0" smtClean="0">
                <a:ln>
                  <a:noFill/>
                </a:ln>
                <a:solidFill>
                  <a:srgbClr val="002060"/>
                </a:solidFill>
                <a:effectLst/>
                <a:latin typeface="Times New Roman" pitchFamily="18" charset="0"/>
                <a:cs typeface="Times New Roman" pitchFamily="18" charset="0"/>
              </a:rPr>
              <a:t>Bu sürede aday öğretmene fiili olarak girmiş olduğu dersler dışında, yetiştirme süreci kapsamındaki faaliyetler için herhangi bir ücret ödenmeyecektir.</a:t>
            </a:r>
            <a:r>
              <a:rPr lang="tr-TR" sz="2400" b="1" dirty="0" smtClean="0">
                <a:solidFill>
                  <a:srgbClr val="002060"/>
                </a:solidFill>
              </a:rPr>
              <a:t> </a:t>
            </a:r>
          </a:p>
          <a:p>
            <a:pPr algn="just" fontAlgn="base">
              <a:spcBef>
                <a:spcPct val="0"/>
              </a:spcBef>
              <a:spcAft>
                <a:spcPct val="0"/>
              </a:spcAft>
            </a:pPr>
            <a:endParaRPr lang="tr-TR" sz="2400" b="1" dirty="0" smtClean="0"/>
          </a:p>
          <a:p>
            <a:pPr algn="just" fontAlgn="base">
              <a:spcBef>
                <a:spcPct val="0"/>
              </a:spcBef>
              <a:spcAft>
                <a:spcPct val="0"/>
              </a:spcAft>
            </a:pPr>
            <a:r>
              <a:rPr lang="tr-TR" sz="2400" b="1" dirty="0" smtClean="0"/>
              <a:t>Bakanlıkça hazırlanan formlar okullar ve danışman öğretmenler tarafından kendi okul, sınıfı ve çevre şartlarına göre uyarlanarak kullanılabilecektir.</a:t>
            </a: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SÜRECİN UYGULANMASI</a:t>
            </a:r>
            <a:endParaRPr lang="tr-TR" sz="3200" dirty="0">
              <a:solidFill>
                <a:schemeClr val="bg1"/>
              </a:solidFill>
              <a:effectLst/>
            </a:endParaRPr>
          </a:p>
        </p:txBody>
      </p:sp>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sp>
        <p:nvSpPr>
          <p:cNvPr id="15362" name="Rectangle 2"/>
          <p:cNvSpPr>
            <a:spLocks noChangeArrowheads="1"/>
          </p:cNvSpPr>
          <p:nvPr/>
        </p:nvSpPr>
        <p:spPr bwMode="auto">
          <a:xfrm>
            <a:off x="179512" y="980728"/>
            <a:ext cx="856895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400" b="1" dirty="0" smtClean="0"/>
              <a:t>Aday öğretmenler, 2016-2017 eğitim öğretim yılında yapılacak olan Yetiştirme Sürecinde, bağımsız olarak ders, etüt, nöbet vb. görevler alacaktır. </a:t>
            </a:r>
          </a:p>
          <a:p>
            <a:pPr algn="just" fontAlgn="base">
              <a:spcBef>
                <a:spcPct val="0"/>
              </a:spcBef>
              <a:spcAft>
                <a:spcPct val="0"/>
              </a:spcAft>
            </a:pPr>
            <a:endParaRPr lang="tr-TR" sz="2400" b="1" dirty="0" smtClean="0">
              <a:latin typeface="Times New Roman" pitchFamily="18" charset="0"/>
              <a:cs typeface="Times New Roman" pitchFamily="18" charset="0"/>
            </a:endParaRPr>
          </a:p>
          <a:p>
            <a:pPr fontAlgn="base">
              <a:spcBef>
                <a:spcPct val="0"/>
              </a:spcBef>
              <a:spcAft>
                <a:spcPct val="0"/>
              </a:spcAft>
            </a:pPr>
            <a:r>
              <a:rPr lang="tr-TR" sz="2400" b="1" dirty="0" smtClean="0">
                <a:latin typeface="Times New Roman" pitchFamily="18" charset="0"/>
                <a:cs typeface="Times New Roman" pitchFamily="18" charset="0"/>
              </a:rPr>
              <a:t>Bu süreç, eğitim kurumu yöneticisi ve danışman tarafından </a:t>
            </a:r>
            <a:r>
              <a:rPr lang="tr-TR" sz="2400" b="1" dirty="0" smtClean="0">
                <a:solidFill>
                  <a:srgbClr val="FF0000"/>
                </a:solidFill>
                <a:latin typeface="Times New Roman" pitchFamily="18" charset="0"/>
                <a:cs typeface="Times New Roman" pitchFamily="18" charset="0"/>
              </a:rPr>
              <a:t>adaya verilecek çalışma programı doğrultusunda </a:t>
            </a:r>
            <a:r>
              <a:rPr lang="tr-TR" sz="2400" b="1" dirty="0" smtClean="0">
                <a:latin typeface="Times New Roman" pitchFamily="18" charset="0"/>
                <a:cs typeface="Times New Roman" pitchFamily="18" charset="0"/>
              </a:rPr>
              <a:t>gerçekleştirilecektir.</a:t>
            </a:r>
          </a:p>
          <a:p>
            <a:pPr lvl="0" algn="just" fontAlgn="base">
              <a:spcBef>
                <a:spcPct val="0"/>
              </a:spcBef>
              <a:spcAft>
                <a:spcPct val="0"/>
              </a:spcAft>
            </a:pPr>
            <a:endParaRPr lang="tr-TR" sz="2400" dirty="0" smtClean="0"/>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DERS İÇİ FAALİYETLER</a:t>
            </a:r>
            <a:endParaRPr lang="tr-TR" sz="3200" dirty="0">
              <a:solidFill>
                <a:schemeClr val="bg1"/>
              </a:solidFill>
              <a:effectLst/>
            </a:endParaRPr>
          </a:p>
        </p:txBody>
      </p:sp>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graphicFrame>
        <p:nvGraphicFramePr>
          <p:cNvPr id="7" name="6 Tablo"/>
          <p:cNvGraphicFramePr>
            <a:graphicFrameLocks noGrp="1"/>
          </p:cNvGraphicFramePr>
          <p:nvPr/>
        </p:nvGraphicFramePr>
        <p:xfrm>
          <a:off x="467544" y="1124744"/>
          <a:ext cx="8208912" cy="420624"/>
        </p:xfrm>
        <a:graphic>
          <a:graphicData uri="http://schemas.openxmlformats.org/drawingml/2006/table">
            <a:tbl>
              <a:tblPr/>
              <a:tblGrid>
                <a:gridCol w="6329134"/>
                <a:gridCol w="1879778"/>
              </a:tblGrid>
              <a:tr h="231298">
                <a:tc>
                  <a:txBody>
                    <a:bodyPr/>
                    <a:lstStyle/>
                    <a:p>
                      <a:pPr>
                        <a:lnSpc>
                          <a:spcPct val="115000"/>
                        </a:lnSpc>
                        <a:spcAft>
                          <a:spcPts val="0"/>
                        </a:spcAft>
                      </a:pPr>
                      <a:r>
                        <a:rPr lang="tr-TR" sz="2400" b="1" dirty="0">
                          <a:solidFill>
                            <a:srgbClr val="FF0000"/>
                          </a:solidFill>
                          <a:latin typeface="Times New Roman"/>
                          <a:ea typeface="Times New Roman"/>
                          <a:cs typeface="Times New Roman"/>
                        </a:rPr>
                        <a:t>Ders Planlama/Hazırlık/Değerlendirme </a:t>
                      </a:r>
                      <a:endParaRPr lang="tr-TR" sz="2400" b="1" dirty="0">
                        <a:solidFill>
                          <a:srgbClr val="FF0000"/>
                        </a:solidFill>
                        <a:latin typeface="Calibri"/>
                        <a:ea typeface="Times New Roman"/>
                        <a:cs typeface="Times New Roman"/>
                      </a:endParaRPr>
                    </a:p>
                  </a:txBody>
                  <a:tcPr marL="43291" marR="4329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b="1" dirty="0">
                          <a:solidFill>
                            <a:srgbClr val="FF0000"/>
                          </a:solidFill>
                          <a:latin typeface="Times New Roman"/>
                          <a:ea typeface="Times New Roman"/>
                          <a:cs typeface="Times New Roman"/>
                        </a:rPr>
                        <a:t>144</a:t>
                      </a:r>
                      <a:endParaRPr lang="tr-TR" sz="2400" b="1" dirty="0">
                        <a:solidFill>
                          <a:srgbClr val="FF0000"/>
                        </a:solidFill>
                        <a:latin typeface="Calibri"/>
                        <a:ea typeface="Times New Roman"/>
                        <a:cs typeface="Times New Roman"/>
                      </a:endParaRPr>
                    </a:p>
                  </a:txBody>
                  <a:tcPr marL="43291" marR="432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sp>
        <p:nvSpPr>
          <p:cNvPr id="9" name="Rectangle 2"/>
          <p:cNvSpPr>
            <a:spLocks noChangeArrowheads="1"/>
          </p:cNvSpPr>
          <p:nvPr/>
        </p:nvSpPr>
        <p:spPr bwMode="auto">
          <a:xfrm>
            <a:off x="251520" y="1556792"/>
            <a:ext cx="856895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smtClean="0"/>
              <a:t>Eğitim öğretim döneminde, aday öğretmenler </a:t>
            </a:r>
            <a:r>
              <a:rPr lang="tr-TR" sz="2400" b="1" dirty="0" smtClean="0">
                <a:solidFill>
                  <a:srgbClr val="FF0000"/>
                </a:solidFill>
              </a:rPr>
              <a:t>“Ders Planlama Hazırlık ve Değerlendirme”(144 saat)</a:t>
            </a:r>
            <a:r>
              <a:rPr lang="tr-TR" sz="2400" b="1" dirty="0" smtClean="0"/>
              <a:t> faaliyetlerini adaylık eğitimi süresince fiilen girdikleri derslerde ve bu derslere hazırlık safhasında gerçekleştireceklerdir. </a:t>
            </a:r>
          </a:p>
          <a:p>
            <a:endParaRPr lang="tr-TR" sz="2400" b="1" dirty="0" smtClean="0"/>
          </a:p>
          <a:p>
            <a:pPr lvl="0"/>
            <a:r>
              <a:rPr lang="tr-TR" sz="2400" b="1" dirty="0" smtClean="0">
                <a:solidFill>
                  <a:srgbClr val="FF0000"/>
                </a:solidFill>
              </a:rPr>
              <a:t>Rehberlik Araştırma Merkezlerine atanan aday öğretmenler izleme ve uygulama faaliyetlerini bu kurumlarda gerçekleştireceklerdir. </a:t>
            </a:r>
          </a:p>
          <a:p>
            <a:pPr lvl="0"/>
            <a:endParaRPr lang="tr-TR" sz="2400" b="1" dirty="0" smtClean="0"/>
          </a:p>
          <a:p>
            <a:pPr lvl="0"/>
            <a:r>
              <a:rPr lang="tr-TR" sz="2400" b="1" dirty="0" smtClean="0"/>
              <a:t>Aday öğretmen, süreç içerisinde danışman öğretmenin rehberliğinde derse ön hazırlık (planlama), ders materyali geliştirme, ölçme değerlendirme aracı hazırlama çalışmalarına vakit ayırır. </a:t>
            </a:r>
            <a:r>
              <a:rPr lang="tr-TR" sz="2400" b="1" dirty="0" smtClean="0">
                <a:hlinkClick r:id="rId3" action="ppaction://hlinkfile"/>
              </a:rPr>
              <a:t> </a:t>
            </a:r>
            <a:endParaRPr lang="tr-TR" sz="2400" b="1" dirty="0" smtClean="0"/>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graphicFrame>
        <p:nvGraphicFramePr>
          <p:cNvPr id="7" name="6 Tablo"/>
          <p:cNvGraphicFramePr>
            <a:graphicFrameLocks noGrp="1"/>
          </p:cNvGraphicFramePr>
          <p:nvPr/>
        </p:nvGraphicFramePr>
        <p:xfrm>
          <a:off x="467544" y="1124744"/>
          <a:ext cx="8208912" cy="420624"/>
        </p:xfrm>
        <a:graphic>
          <a:graphicData uri="http://schemas.openxmlformats.org/drawingml/2006/table">
            <a:tbl>
              <a:tblPr/>
              <a:tblGrid>
                <a:gridCol w="6329134"/>
                <a:gridCol w="1879778"/>
              </a:tblGrid>
              <a:tr h="231298">
                <a:tc>
                  <a:txBody>
                    <a:bodyPr/>
                    <a:lstStyle/>
                    <a:p>
                      <a:pPr>
                        <a:lnSpc>
                          <a:spcPct val="115000"/>
                        </a:lnSpc>
                        <a:spcAft>
                          <a:spcPts val="0"/>
                        </a:spcAft>
                      </a:pPr>
                      <a:r>
                        <a:rPr lang="tr-TR" sz="2400" b="1" dirty="0">
                          <a:solidFill>
                            <a:srgbClr val="FF0000"/>
                          </a:solidFill>
                          <a:latin typeface="Times New Roman"/>
                          <a:ea typeface="Times New Roman"/>
                          <a:cs typeface="Times New Roman"/>
                        </a:rPr>
                        <a:t>Ders Planlama/Hazırlık/Değerlendirme </a:t>
                      </a:r>
                      <a:endParaRPr lang="tr-TR" sz="2400" b="1" dirty="0">
                        <a:solidFill>
                          <a:srgbClr val="FF0000"/>
                        </a:solidFill>
                        <a:latin typeface="Calibri"/>
                        <a:ea typeface="Times New Roman"/>
                        <a:cs typeface="Times New Roman"/>
                      </a:endParaRPr>
                    </a:p>
                  </a:txBody>
                  <a:tcPr marL="43291" marR="4329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b="1" dirty="0">
                          <a:solidFill>
                            <a:srgbClr val="FF0000"/>
                          </a:solidFill>
                          <a:latin typeface="Times New Roman"/>
                          <a:ea typeface="Times New Roman"/>
                          <a:cs typeface="Times New Roman"/>
                        </a:rPr>
                        <a:t>144</a:t>
                      </a:r>
                      <a:endParaRPr lang="tr-TR" sz="2400" b="1" dirty="0">
                        <a:solidFill>
                          <a:srgbClr val="FF0000"/>
                        </a:solidFill>
                        <a:latin typeface="Calibri"/>
                        <a:ea typeface="Times New Roman"/>
                        <a:cs typeface="Times New Roman"/>
                      </a:endParaRPr>
                    </a:p>
                  </a:txBody>
                  <a:tcPr marL="43291" marR="432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sp>
        <p:nvSpPr>
          <p:cNvPr id="9" name="Rectangle 2"/>
          <p:cNvSpPr>
            <a:spLocks noChangeArrowheads="1"/>
          </p:cNvSpPr>
          <p:nvPr/>
        </p:nvSpPr>
        <p:spPr bwMode="auto">
          <a:xfrm>
            <a:off x="251520" y="1444138"/>
            <a:ext cx="856895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Aday öğretmen aşağıdaki etkinlikleri danışman öğretmenin rehberliğinde gerçekleştirir. </a:t>
            </a:r>
          </a:p>
          <a:p>
            <a:pPr lvl="0"/>
            <a:endParaRPr lang="tr-TR" sz="1200" b="1" dirty="0" smtClean="0"/>
          </a:p>
          <a:p>
            <a:pPr lvl="0"/>
            <a:r>
              <a:rPr lang="tr-TR" sz="2400" b="1" dirty="0" smtClean="0"/>
              <a:t>Bir ders planı hazırlar.</a:t>
            </a:r>
          </a:p>
          <a:p>
            <a:pPr lvl="0"/>
            <a:endParaRPr lang="tr-TR" sz="1200" b="1" dirty="0" smtClean="0"/>
          </a:p>
          <a:p>
            <a:pPr lvl="0"/>
            <a:r>
              <a:rPr lang="tr-TR" sz="2400" b="1" dirty="0" smtClean="0"/>
              <a:t>Dersiyle ilgili uygun materyal geliştirir.</a:t>
            </a:r>
          </a:p>
          <a:p>
            <a:pPr lvl="0"/>
            <a:endParaRPr lang="tr-TR" sz="1200" b="1" dirty="0" smtClean="0"/>
          </a:p>
          <a:p>
            <a:pPr lvl="0"/>
            <a:r>
              <a:rPr lang="tr-TR" sz="2400" b="1" dirty="0" smtClean="0"/>
              <a:t>Aday öğretmen atandığı okulda göreve başladığı andan itibaren dersine girer. </a:t>
            </a:r>
          </a:p>
          <a:p>
            <a:pPr lvl="0"/>
            <a:endParaRPr lang="tr-TR" sz="1200" b="1" dirty="0" smtClean="0"/>
          </a:p>
          <a:p>
            <a:pPr lvl="0"/>
            <a:r>
              <a:rPr lang="tr-TR" sz="2400" b="1" dirty="0" smtClean="0"/>
              <a:t>Danışman öğretmen gözlediği dersle ilgili gözlem formlarını doldurur ve ders sonunda aday öğretmenle işlenen dersin değerlendirmesini yapar.</a:t>
            </a:r>
          </a:p>
          <a:p>
            <a:pPr lvl="0"/>
            <a:endParaRPr lang="tr-TR" sz="1200" b="1" dirty="0" smtClean="0"/>
          </a:p>
          <a:p>
            <a:r>
              <a:rPr lang="tr-TR" sz="2400" b="1" dirty="0" smtClean="0"/>
              <a:t> Dersiyle ilgili uygun ölçme araçları geliştirir. </a:t>
            </a:r>
          </a:p>
        </p:txBody>
      </p:sp>
      <p:sp>
        <p:nvSpPr>
          <p:cNvPr id="10"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DERS İÇİ FAALİYETLER</a:t>
            </a:r>
            <a:endParaRPr lang="tr-TR" sz="3200" dirty="0">
              <a:solidFill>
                <a:schemeClr val="bg1"/>
              </a:solidFill>
              <a:effectLst/>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graphicFrame>
        <p:nvGraphicFramePr>
          <p:cNvPr id="7" name="6 Tablo"/>
          <p:cNvGraphicFramePr>
            <a:graphicFrameLocks noGrp="1"/>
          </p:cNvGraphicFramePr>
          <p:nvPr/>
        </p:nvGraphicFramePr>
        <p:xfrm>
          <a:off x="467544" y="1124744"/>
          <a:ext cx="8208912" cy="420624"/>
        </p:xfrm>
        <a:graphic>
          <a:graphicData uri="http://schemas.openxmlformats.org/drawingml/2006/table">
            <a:tbl>
              <a:tblPr/>
              <a:tblGrid>
                <a:gridCol w="6329134"/>
                <a:gridCol w="1879778"/>
              </a:tblGrid>
              <a:tr h="231298">
                <a:tc>
                  <a:txBody>
                    <a:bodyPr/>
                    <a:lstStyle/>
                    <a:p>
                      <a:pPr>
                        <a:lnSpc>
                          <a:spcPct val="115000"/>
                        </a:lnSpc>
                        <a:spcAft>
                          <a:spcPts val="0"/>
                        </a:spcAft>
                      </a:pPr>
                      <a:r>
                        <a:rPr lang="tr-TR" sz="2400" b="1" dirty="0">
                          <a:solidFill>
                            <a:srgbClr val="FF0000"/>
                          </a:solidFill>
                          <a:latin typeface="Times New Roman"/>
                          <a:ea typeface="Times New Roman"/>
                          <a:cs typeface="Times New Roman"/>
                        </a:rPr>
                        <a:t>Ders Planlama/Hazırlık/Değerlendirme </a:t>
                      </a:r>
                      <a:endParaRPr lang="tr-TR" sz="2400" b="1" dirty="0">
                        <a:solidFill>
                          <a:srgbClr val="FF0000"/>
                        </a:solidFill>
                        <a:latin typeface="Calibri"/>
                        <a:ea typeface="Times New Roman"/>
                        <a:cs typeface="Times New Roman"/>
                      </a:endParaRPr>
                    </a:p>
                  </a:txBody>
                  <a:tcPr marL="43291" marR="4329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b="1" dirty="0">
                          <a:solidFill>
                            <a:srgbClr val="FF0000"/>
                          </a:solidFill>
                          <a:latin typeface="Times New Roman"/>
                          <a:ea typeface="Times New Roman"/>
                          <a:cs typeface="Times New Roman"/>
                        </a:rPr>
                        <a:t>144</a:t>
                      </a:r>
                      <a:endParaRPr lang="tr-TR" sz="2400" b="1" dirty="0">
                        <a:solidFill>
                          <a:srgbClr val="FF0000"/>
                        </a:solidFill>
                        <a:latin typeface="Calibri"/>
                        <a:ea typeface="Times New Roman"/>
                        <a:cs typeface="Times New Roman"/>
                      </a:endParaRPr>
                    </a:p>
                  </a:txBody>
                  <a:tcPr marL="43291" marR="432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sp>
        <p:nvSpPr>
          <p:cNvPr id="9" name="Rectangle 2"/>
          <p:cNvSpPr>
            <a:spLocks noChangeArrowheads="1"/>
          </p:cNvSpPr>
          <p:nvPr/>
        </p:nvSpPr>
        <p:spPr bwMode="auto">
          <a:xfrm>
            <a:off x="251520" y="1772816"/>
            <a:ext cx="856895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Aynı ilçede veya eğitim bölgesinde görev yapan ve aynı branşlarda olan aday öğretmenler belirli periyotlarla bir araya gelerek ortak komisyon/atölye çalışmaları ile ön hazırlık ve değerlendirme süreçlerinde yaptıkları çalışmaları paylaşırlar. </a:t>
            </a:r>
          </a:p>
          <a:p>
            <a:pPr lvl="0"/>
            <a:r>
              <a:rPr lang="tr-TR" sz="2400" b="1" dirty="0" smtClean="0"/>
              <a:t> </a:t>
            </a:r>
          </a:p>
          <a:p>
            <a:pPr lvl="0"/>
            <a:r>
              <a:rPr lang="tr-TR" sz="2400" b="1" dirty="0" smtClean="0">
                <a:solidFill>
                  <a:srgbClr val="002060"/>
                </a:solidFill>
              </a:rPr>
              <a:t>Bu çalışmaya danışman öğretmenler sırasıyla başkanlık ederler.</a:t>
            </a:r>
          </a:p>
        </p:txBody>
      </p:sp>
      <p:sp>
        <p:nvSpPr>
          <p:cNvPr id="10"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DERS İÇİ FAALİYETLER</a:t>
            </a:r>
            <a:endParaRPr lang="tr-TR" sz="3200" dirty="0">
              <a:solidFill>
                <a:schemeClr val="bg1"/>
              </a:solidFill>
              <a:effectLst/>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C:\Users\pc\Desktop\s-8b5903eb73b7d3d6dd1b07cb5815b2b9aca9e500 (1).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C:\Users\pc\Desktop\s-8b5903eb73b7d3d6dd1b07cb5815b2b9aca9e500 (1).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 name="Dikdörtgen 1"/>
          <p:cNvSpPr/>
          <p:nvPr/>
        </p:nvSpPr>
        <p:spPr>
          <a:xfrm>
            <a:off x="612775" y="1124744"/>
            <a:ext cx="8279705" cy="646331"/>
          </a:xfrm>
          <a:prstGeom prst="rect">
            <a:avLst/>
          </a:prstGeom>
        </p:spPr>
        <p:txBody>
          <a:bodyPr wrap="square">
            <a:spAutoFit/>
          </a:bodyPr>
          <a:lstStyle/>
          <a:p>
            <a:pPr marL="285750" indent="-285750">
              <a:buFont typeface="Arial" pitchFamily="34" charset="0"/>
              <a:buChar char="•"/>
            </a:pPr>
            <a:endParaRPr lang="tr-TR" dirty="0" smtClean="0"/>
          </a:p>
          <a:p>
            <a:endParaRPr lang="tr-TR" dirty="0"/>
          </a:p>
        </p:txBody>
      </p:sp>
      <p:pic>
        <p:nvPicPr>
          <p:cNvPr id="15361" name="Resim 23" hidden="1"/>
          <p:cNvPicPr>
            <a:picLocks noChangeAspect="1" noChangeArrowheads="1"/>
          </p:cNvPicPr>
          <p:nvPr/>
        </p:nvPicPr>
        <p:blipFill>
          <a:blip r:embed="rId2" cstate="print"/>
          <a:srcRect/>
          <a:stretch>
            <a:fillRect/>
          </a:stretch>
        </p:blipFill>
        <p:spPr bwMode="auto">
          <a:xfrm>
            <a:off x="0" y="0"/>
            <a:ext cx="257175" cy="228600"/>
          </a:xfrm>
          <a:prstGeom prst="rect">
            <a:avLst/>
          </a:prstGeom>
          <a:noFill/>
        </p:spPr>
      </p:pic>
      <p:graphicFrame>
        <p:nvGraphicFramePr>
          <p:cNvPr id="8" name="7 Tablo"/>
          <p:cNvGraphicFramePr>
            <a:graphicFrameLocks noGrp="1"/>
          </p:cNvGraphicFramePr>
          <p:nvPr/>
        </p:nvGraphicFramePr>
        <p:xfrm>
          <a:off x="395536" y="1196752"/>
          <a:ext cx="8352928" cy="420624"/>
        </p:xfrm>
        <a:graphic>
          <a:graphicData uri="http://schemas.openxmlformats.org/drawingml/2006/table">
            <a:tbl>
              <a:tblPr/>
              <a:tblGrid>
                <a:gridCol w="6440172"/>
                <a:gridCol w="1912756"/>
              </a:tblGrid>
              <a:tr h="252325">
                <a:tc>
                  <a:txBody>
                    <a:bodyPr/>
                    <a:lstStyle/>
                    <a:p>
                      <a:pPr>
                        <a:lnSpc>
                          <a:spcPct val="115000"/>
                        </a:lnSpc>
                        <a:spcAft>
                          <a:spcPts val="0"/>
                        </a:spcAft>
                      </a:pPr>
                      <a:r>
                        <a:rPr lang="tr-TR" sz="2400" b="1" dirty="0">
                          <a:solidFill>
                            <a:srgbClr val="FF0000"/>
                          </a:solidFill>
                          <a:latin typeface="Times New Roman"/>
                          <a:ea typeface="Times New Roman"/>
                          <a:cs typeface="Times New Roman"/>
                        </a:rPr>
                        <a:t>Ders Uygulaması</a:t>
                      </a:r>
                      <a:endParaRPr lang="tr-TR" sz="2400" b="1" dirty="0">
                        <a:solidFill>
                          <a:srgbClr val="FF0000"/>
                        </a:solidFill>
                        <a:latin typeface="Calibri"/>
                        <a:ea typeface="Times New Roman"/>
                        <a:cs typeface="Times New Roman"/>
                      </a:endParaRPr>
                    </a:p>
                  </a:txBody>
                  <a:tcPr marL="43291" marR="4329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b="1" dirty="0">
                          <a:solidFill>
                            <a:srgbClr val="FF0000"/>
                          </a:solidFill>
                          <a:latin typeface="Times New Roman"/>
                          <a:ea typeface="Times New Roman"/>
                          <a:cs typeface="Times New Roman"/>
                        </a:rPr>
                        <a:t>90</a:t>
                      </a:r>
                      <a:endParaRPr lang="tr-TR" sz="2400" b="1" dirty="0">
                        <a:solidFill>
                          <a:srgbClr val="FF0000"/>
                        </a:solidFill>
                        <a:latin typeface="Calibri"/>
                        <a:ea typeface="Times New Roman"/>
                        <a:cs typeface="Times New Roman"/>
                      </a:endParaRPr>
                    </a:p>
                  </a:txBody>
                  <a:tcPr marL="43291" marR="432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43009" name="Resim 24" hidden="1"/>
          <p:cNvPicPr>
            <a:picLocks noChangeAspect="1" noChangeArrowheads="1"/>
          </p:cNvPicPr>
          <p:nvPr/>
        </p:nvPicPr>
        <p:blipFill>
          <a:blip r:embed="rId3" cstate="print"/>
          <a:srcRect/>
          <a:stretch>
            <a:fillRect/>
          </a:stretch>
        </p:blipFill>
        <p:spPr bwMode="auto">
          <a:xfrm>
            <a:off x="0" y="0"/>
            <a:ext cx="257175" cy="228600"/>
          </a:xfrm>
          <a:prstGeom prst="rect">
            <a:avLst/>
          </a:prstGeom>
          <a:noFill/>
        </p:spPr>
      </p:pic>
      <p:sp>
        <p:nvSpPr>
          <p:cNvPr id="10" name="Rectangle 2"/>
          <p:cNvSpPr>
            <a:spLocks noChangeArrowheads="1"/>
          </p:cNvSpPr>
          <p:nvPr/>
        </p:nvSpPr>
        <p:spPr bwMode="auto">
          <a:xfrm>
            <a:off x="251520" y="1588150"/>
            <a:ext cx="856895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Eğitim öğretim döneminde, aday öğretmenler </a:t>
            </a:r>
            <a:r>
              <a:rPr lang="tr-TR" sz="2400" b="1" dirty="0" smtClean="0">
                <a:solidFill>
                  <a:srgbClr val="FF0000"/>
                </a:solidFill>
              </a:rPr>
              <a:t>“Ders uygulaması (90 saat) </a:t>
            </a:r>
            <a:r>
              <a:rPr lang="tr-TR" sz="2400" b="1" dirty="0" smtClean="0"/>
              <a:t>faaliyetlerini adaylık eğitimi süresince fiilen girdikleri derslerde ve bu derslere hazırlık safhasında gerçekleştireceklerdir. </a:t>
            </a:r>
          </a:p>
          <a:p>
            <a:pPr lvl="0"/>
            <a:endParaRPr lang="tr-TR" sz="2400" b="1" dirty="0" smtClean="0"/>
          </a:p>
          <a:p>
            <a:pPr lvl="0"/>
            <a:r>
              <a:rPr lang="tr-TR" sz="2400" b="1" dirty="0" smtClean="0">
                <a:solidFill>
                  <a:srgbClr val="FF0000"/>
                </a:solidFill>
              </a:rPr>
              <a:t>Danışman öğretmenler haftada en az 2 (iki) saat aday öğretmenin sınıfında ders uygulamasını izleyecektir.</a:t>
            </a:r>
          </a:p>
        </p:txBody>
      </p:sp>
      <p:sp>
        <p:nvSpPr>
          <p:cNvPr id="11" name="Metin kutusu 3"/>
          <p:cNvSpPr txBox="1"/>
          <p:nvPr/>
        </p:nvSpPr>
        <p:spPr>
          <a:xfrm>
            <a:off x="1331640" y="188640"/>
            <a:ext cx="6768752" cy="584775"/>
          </a:xfrm>
          <a:prstGeom prst="rect">
            <a:avLst/>
          </a:prstGeom>
          <a:noFill/>
        </p:spPr>
        <p:txBody>
          <a:bodyPr wrap="square" rtlCol="0">
            <a:spAutoFit/>
          </a:bodyPr>
          <a:lstStyle/>
          <a:p>
            <a:pPr algn="ctr">
              <a:spcAft>
                <a:spcPts val="300"/>
              </a:spcAft>
            </a:pPr>
            <a:r>
              <a:rPr lang="tr-TR" sz="1600" b="1" dirty="0">
                <a:latin typeface="Times New Roman"/>
              </a:rPr>
              <a:t>  </a:t>
            </a:r>
            <a:r>
              <a:rPr lang="tr-TR" sz="3200" b="1" dirty="0" smtClean="0">
                <a:solidFill>
                  <a:schemeClr val="bg1"/>
                </a:solidFill>
                <a:latin typeface="Times New Roman"/>
              </a:rPr>
              <a:t>DERS İÇİ FAALİYETLER</a:t>
            </a:r>
            <a:endParaRPr lang="tr-TR" sz="3200" dirty="0">
              <a:solidFill>
                <a:schemeClr val="bg1"/>
              </a:solidFill>
              <a:effectLst/>
            </a:endParaRPr>
          </a:p>
        </p:txBody>
      </p:sp>
    </p:spTree>
    <p:extLst>
      <p:ext uri="{BB962C8B-B14F-4D97-AF65-F5344CB8AC3E}">
        <p14:creationId xmlns:p14="http://schemas.microsoft.com/office/powerpoint/2010/main" xmlns="" val="5464965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1196</TotalTime>
  <Words>2075</Words>
  <Application>Microsoft Office PowerPoint</Application>
  <PresentationFormat>Ekran Gösterisi (4:3)</PresentationFormat>
  <Paragraphs>448</Paragraphs>
  <Slides>34</Slides>
  <Notes>0</Notes>
  <HiddenSlides>0</HiddenSlides>
  <MMClips>0</MMClips>
  <ScaleCrop>false</ScaleCrop>
  <HeadingPairs>
    <vt:vector size="4" baseType="variant">
      <vt:variant>
        <vt:lpstr>Tema</vt:lpstr>
      </vt:variant>
      <vt:variant>
        <vt:i4>2</vt:i4>
      </vt:variant>
      <vt:variant>
        <vt:lpstr>Slayt Başlıkları</vt:lpstr>
      </vt:variant>
      <vt:variant>
        <vt:i4>34</vt:i4>
      </vt:variant>
    </vt:vector>
  </HeadingPairs>
  <TitlesOfParts>
    <vt:vector size="36" baseType="lpstr">
      <vt:lpstr>Ofis Teması</vt:lpstr>
      <vt:lpstr>1_Ofis Teması</vt:lpstr>
      <vt:lpstr>   ADAY ÖĞRETMEN DEĞERLENDİRME TOPLANTISI   İbrahim KILIÇ Aday Öğretmen Yetiştirme Süreci İl Koordinatörü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ADAY ÖĞRETMEN YETİŞTİRME SÜRECİ    ŞUBAT 2016</dc:title>
  <dc:creator>Administrator</dc:creator>
  <cp:lastModifiedBy>İbrahim</cp:lastModifiedBy>
  <cp:revision>92</cp:revision>
  <dcterms:created xsi:type="dcterms:W3CDTF">2016-02-13T18:49:08Z</dcterms:created>
  <dcterms:modified xsi:type="dcterms:W3CDTF">2016-11-07T06:22:06Z</dcterms:modified>
</cp:coreProperties>
</file>