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33"/>
  </p:notesMasterIdLst>
  <p:sldIdLst>
    <p:sldId id="282" r:id="rId2"/>
    <p:sldId id="257" r:id="rId3"/>
    <p:sldId id="306" r:id="rId4"/>
    <p:sldId id="283" r:id="rId5"/>
    <p:sldId id="331" r:id="rId6"/>
    <p:sldId id="284" r:id="rId7"/>
    <p:sldId id="307" r:id="rId8"/>
    <p:sldId id="308" r:id="rId9"/>
    <p:sldId id="309" r:id="rId10"/>
    <p:sldId id="310" r:id="rId11"/>
    <p:sldId id="311" r:id="rId12"/>
    <p:sldId id="312" r:id="rId13"/>
    <p:sldId id="313" r:id="rId14"/>
    <p:sldId id="314" r:id="rId15"/>
    <p:sldId id="315" r:id="rId16"/>
    <p:sldId id="316" r:id="rId17"/>
    <p:sldId id="317" r:id="rId18"/>
    <p:sldId id="318" r:id="rId19"/>
    <p:sldId id="319" r:id="rId20"/>
    <p:sldId id="320" r:id="rId21"/>
    <p:sldId id="321" r:id="rId22"/>
    <p:sldId id="322" r:id="rId23"/>
    <p:sldId id="323" r:id="rId24"/>
    <p:sldId id="324" r:id="rId25"/>
    <p:sldId id="325" r:id="rId26"/>
    <p:sldId id="326" r:id="rId27"/>
    <p:sldId id="327" r:id="rId28"/>
    <p:sldId id="328" r:id="rId29"/>
    <p:sldId id="329" r:id="rId30"/>
    <p:sldId id="330" r:id="rId31"/>
    <p:sldId id="332" r:id="rId32"/>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varScale="1">
        <p:scale>
          <a:sx n="70" d="100"/>
          <a:sy n="70" d="100"/>
        </p:scale>
        <p:origin x="74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AE84FB-F3E9-440D-8A21-F042290E9EE6}" type="datetimeFigureOut">
              <a:rPr lang="tr-TR" smtClean="0"/>
              <a:t>15.01.2018</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C51B9-4A3B-4EAC-AD50-8A5254DF4F45}" type="slidenum">
              <a:rPr lang="tr-TR" smtClean="0"/>
              <a:t>‹#›</a:t>
            </a:fld>
            <a:endParaRPr lang="tr-TR"/>
          </a:p>
        </p:txBody>
      </p:sp>
    </p:spTree>
    <p:extLst>
      <p:ext uri="{BB962C8B-B14F-4D97-AF65-F5344CB8AC3E}">
        <p14:creationId xmlns:p14="http://schemas.microsoft.com/office/powerpoint/2010/main" val="3920603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16C51B9-4A3B-4EAC-AD50-8A5254DF4F45}" type="slidenum">
              <a:rPr lang="tr-TR" smtClean="0"/>
              <a:t>6</a:t>
            </a:fld>
            <a:endParaRPr lang="tr-TR"/>
          </a:p>
        </p:txBody>
      </p:sp>
    </p:spTree>
    <p:extLst>
      <p:ext uri="{BB962C8B-B14F-4D97-AF65-F5344CB8AC3E}">
        <p14:creationId xmlns:p14="http://schemas.microsoft.com/office/powerpoint/2010/main" val="2117435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16C51B9-4A3B-4EAC-AD50-8A5254DF4F45}" type="slidenum">
              <a:rPr lang="tr-TR" smtClean="0"/>
              <a:t>7</a:t>
            </a:fld>
            <a:endParaRPr lang="tr-TR"/>
          </a:p>
        </p:txBody>
      </p:sp>
    </p:spTree>
    <p:extLst>
      <p:ext uri="{BB962C8B-B14F-4D97-AF65-F5344CB8AC3E}">
        <p14:creationId xmlns:p14="http://schemas.microsoft.com/office/powerpoint/2010/main" val="4289025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16C51B9-4A3B-4EAC-AD50-8A5254DF4F45}" type="slidenum">
              <a:rPr lang="tr-TR" smtClean="0"/>
              <a:t>8</a:t>
            </a:fld>
            <a:endParaRPr lang="tr-TR"/>
          </a:p>
        </p:txBody>
      </p:sp>
    </p:spTree>
    <p:extLst>
      <p:ext uri="{BB962C8B-B14F-4D97-AF65-F5344CB8AC3E}">
        <p14:creationId xmlns:p14="http://schemas.microsoft.com/office/powerpoint/2010/main" val="3584799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7" name="6 Resim" descr="powerpoint1.jpg"/>
          <p:cNvPicPr>
            <a:picLocks noChangeAspect="1"/>
          </p:cNvPicPr>
          <p:nvPr/>
        </p:nvPicPr>
        <p:blipFill>
          <a:blip r:embed="rId2" cstate="print"/>
          <a:stretch>
            <a:fillRect/>
          </a:stretch>
        </p:blipFill>
        <p:spPr>
          <a:xfrm>
            <a:off x="0" y="0"/>
            <a:ext cx="9144000" cy="6858000"/>
          </a:xfrm>
          <a:prstGeom prst="rect">
            <a:avLst/>
          </a:prstGeom>
        </p:spPr>
      </p:pic>
      <p:sp>
        <p:nvSpPr>
          <p:cNvPr id="2" name="1 Başlık"/>
          <p:cNvSpPr>
            <a:spLocks noGrp="1"/>
          </p:cNvSpPr>
          <p:nvPr>
            <p:ph type="ctrTitle"/>
          </p:nvPr>
        </p:nvSpPr>
        <p:spPr>
          <a:xfrm>
            <a:off x="5652120" y="3573016"/>
            <a:ext cx="3491880" cy="1584176"/>
          </a:xfrm>
        </p:spPr>
        <p:txBody>
          <a:bodyPr>
            <a:normAutofit/>
          </a:bodyPr>
          <a:lstStyle>
            <a:lvl1pPr>
              <a:defRPr sz="3600"/>
            </a:lvl1pPr>
          </a:lstStyle>
          <a:p>
            <a:r>
              <a:rPr lang="tr-TR" smtClean="0"/>
              <a:t>Asıl başlık stili için tıklatın</a:t>
            </a:r>
            <a:endParaRPr lang="tr-TR" dirty="0"/>
          </a:p>
        </p:txBody>
      </p:sp>
      <p:sp>
        <p:nvSpPr>
          <p:cNvPr id="4" name="3 Veri Yer Tutucusu"/>
          <p:cNvSpPr>
            <a:spLocks noGrp="1"/>
          </p:cNvSpPr>
          <p:nvPr>
            <p:ph type="dt" sz="half" idx="10"/>
          </p:nvPr>
        </p:nvSpPr>
        <p:spPr/>
        <p:txBody>
          <a:bodyPr/>
          <a:lstStyle/>
          <a:p>
            <a:pPr>
              <a:defRPr/>
            </a:pPr>
            <a:fld id="{F3CA6DEB-A2A3-4D59-BC78-86578395A878}" type="datetimeFigureOut">
              <a:rPr lang="tr-TR" smtClean="0"/>
              <a:pPr>
                <a:defRPr/>
              </a:pPr>
              <a:t>15.01.2018</a:t>
            </a:fld>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9297AB05-9CBF-4387-BDAD-6E91859CE098}" type="slidenum">
              <a:rPr lang="tr-TR" smtClean="0"/>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07CBC4E9-4154-4B59-8156-D72BC33783D5}" type="datetimeFigureOut">
              <a:rPr lang="tr-TR" smtClean="0"/>
              <a:pPr>
                <a:defRPr/>
              </a:pPr>
              <a:t>15.01.2018</a:t>
            </a:fld>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FA38CD84-39EE-4134-8315-5F92A6576868}" type="slidenum">
              <a:rPr lang="tr-TR" smtClean="0"/>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6FE9A9DE-C6F4-4B86-8BF0-205FB14C3BE3}" type="datetimeFigureOut">
              <a:rPr lang="tr-TR" smtClean="0"/>
              <a:pPr>
                <a:defRPr/>
              </a:pPr>
              <a:t>15.01.2018</a:t>
            </a:fld>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E4991928-9DE3-4A0A-AE4B-C233DE468BCC}" type="slidenum">
              <a:rPr lang="tr-TR" smtClean="0"/>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B6838DA4-F6FA-4894-A3B1-F9BEB495B02A}" type="datetimeFigureOut">
              <a:rPr lang="tr-TR" smtClean="0"/>
              <a:pPr>
                <a:defRPr/>
              </a:pPr>
              <a:t>15.01.2018</a:t>
            </a:fld>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CFEC9E29-7FD5-47E3-AB41-E6299D007BA7}" type="slidenum">
              <a:rPr lang="tr-TR" smtClean="0"/>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pPr>
              <a:defRPr/>
            </a:pPr>
            <a:fld id="{8EBEAD3F-1F22-4BE5-9242-1DB13F2B697F}" type="datetimeFigureOut">
              <a:rPr lang="tr-TR" smtClean="0"/>
              <a:pPr>
                <a:defRPr/>
              </a:pPr>
              <a:t>15.01.2018</a:t>
            </a:fld>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4A882743-1EB1-4CEB-BDDE-8E9FDBE60A26}" type="slidenum">
              <a:rPr lang="tr-TR" smtClean="0"/>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pPr>
              <a:defRPr/>
            </a:pPr>
            <a:fld id="{E552B9A6-0E89-45AA-8B9C-18A79F841873}" type="datetimeFigureOut">
              <a:rPr lang="tr-TR" smtClean="0"/>
              <a:pPr>
                <a:defRPr/>
              </a:pPr>
              <a:t>15.01.2018</a:t>
            </a:fld>
            <a:endParaRPr lang="tr-TR"/>
          </a:p>
        </p:txBody>
      </p:sp>
      <p:sp>
        <p:nvSpPr>
          <p:cNvPr id="6" name="5 Altbilgi Yer Tutucusu"/>
          <p:cNvSpPr>
            <a:spLocks noGrp="1"/>
          </p:cNvSpPr>
          <p:nvPr>
            <p:ph type="ftr" sz="quarter" idx="11"/>
          </p:nvPr>
        </p:nvSpPr>
        <p:spPr/>
        <p:txBody>
          <a:bodyPr/>
          <a:lstStyle/>
          <a:p>
            <a:pPr>
              <a:defRPr/>
            </a:pPr>
            <a:endParaRPr lang="tr-TR"/>
          </a:p>
        </p:txBody>
      </p:sp>
      <p:sp>
        <p:nvSpPr>
          <p:cNvPr id="7" name="6 Slayt Numarası Yer Tutucusu"/>
          <p:cNvSpPr>
            <a:spLocks noGrp="1"/>
          </p:cNvSpPr>
          <p:nvPr>
            <p:ph type="sldNum" sz="quarter" idx="12"/>
          </p:nvPr>
        </p:nvSpPr>
        <p:spPr/>
        <p:txBody>
          <a:bodyPr/>
          <a:lstStyle/>
          <a:p>
            <a:pPr>
              <a:defRPr/>
            </a:pPr>
            <a:fld id="{984B2D4B-2FE8-4581-949A-C59CAC850F32}" type="slidenum">
              <a:rPr lang="tr-TR" smtClean="0"/>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pPr>
              <a:defRPr/>
            </a:pPr>
            <a:fld id="{85F40190-8FEA-43CD-887E-F4DC7B029C75}" type="datetimeFigureOut">
              <a:rPr lang="tr-TR" smtClean="0"/>
              <a:pPr>
                <a:defRPr/>
              </a:pPr>
              <a:t>15.01.2018</a:t>
            </a:fld>
            <a:endParaRPr lang="tr-TR"/>
          </a:p>
        </p:txBody>
      </p:sp>
      <p:sp>
        <p:nvSpPr>
          <p:cNvPr id="8" name="7 Altbilgi Yer Tutucusu"/>
          <p:cNvSpPr>
            <a:spLocks noGrp="1"/>
          </p:cNvSpPr>
          <p:nvPr>
            <p:ph type="ftr" sz="quarter" idx="11"/>
          </p:nvPr>
        </p:nvSpPr>
        <p:spPr/>
        <p:txBody>
          <a:bodyPr/>
          <a:lstStyle/>
          <a:p>
            <a:pPr>
              <a:defRPr/>
            </a:pPr>
            <a:endParaRPr lang="tr-TR"/>
          </a:p>
        </p:txBody>
      </p:sp>
      <p:sp>
        <p:nvSpPr>
          <p:cNvPr id="9" name="8 Slayt Numarası Yer Tutucusu"/>
          <p:cNvSpPr>
            <a:spLocks noGrp="1"/>
          </p:cNvSpPr>
          <p:nvPr>
            <p:ph type="sldNum" sz="quarter" idx="12"/>
          </p:nvPr>
        </p:nvSpPr>
        <p:spPr/>
        <p:txBody>
          <a:bodyPr/>
          <a:lstStyle/>
          <a:p>
            <a:pPr>
              <a:defRPr/>
            </a:pPr>
            <a:fld id="{3C7D4754-EED0-4A81-A152-5D4E2A6C033B}" type="slidenum">
              <a:rPr lang="tr-TR" smtClean="0"/>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pPr>
              <a:defRPr/>
            </a:pPr>
            <a:fld id="{FD21E168-5612-4A87-9530-74E35EA76504}" type="datetimeFigureOut">
              <a:rPr lang="tr-TR" smtClean="0"/>
              <a:pPr>
                <a:defRPr/>
              </a:pPr>
              <a:t>15.01.2018</a:t>
            </a:fld>
            <a:endParaRPr lang="tr-TR"/>
          </a:p>
        </p:txBody>
      </p:sp>
      <p:sp>
        <p:nvSpPr>
          <p:cNvPr id="4" name="3 Altbilgi Yer Tutucusu"/>
          <p:cNvSpPr>
            <a:spLocks noGrp="1"/>
          </p:cNvSpPr>
          <p:nvPr>
            <p:ph type="ftr" sz="quarter" idx="11"/>
          </p:nvPr>
        </p:nvSpPr>
        <p:spPr/>
        <p:txBody>
          <a:bodyPr/>
          <a:lstStyle/>
          <a:p>
            <a:pPr>
              <a:defRPr/>
            </a:pPr>
            <a:endParaRPr lang="tr-TR"/>
          </a:p>
        </p:txBody>
      </p:sp>
      <p:sp>
        <p:nvSpPr>
          <p:cNvPr id="5" name="4 Slayt Numarası Yer Tutucusu"/>
          <p:cNvSpPr>
            <a:spLocks noGrp="1"/>
          </p:cNvSpPr>
          <p:nvPr>
            <p:ph type="sldNum" sz="quarter" idx="12"/>
          </p:nvPr>
        </p:nvSpPr>
        <p:spPr/>
        <p:txBody>
          <a:bodyPr/>
          <a:lstStyle/>
          <a:p>
            <a:pPr>
              <a:defRPr/>
            </a:pPr>
            <a:fld id="{40CB58A9-44FE-4399-B793-675E6B57C49A}" type="slidenum">
              <a:rPr lang="tr-TR" smtClean="0"/>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46E94D1E-9AA1-4733-9C95-A48B8705E5CF}" type="datetimeFigureOut">
              <a:rPr lang="tr-TR" smtClean="0"/>
              <a:pPr>
                <a:defRPr/>
              </a:pPr>
              <a:t>15.01.2018</a:t>
            </a:fld>
            <a:endParaRPr lang="tr-TR"/>
          </a:p>
        </p:txBody>
      </p:sp>
      <p:sp>
        <p:nvSpPr>
          <p:cNvPr id="3" name="2 Altbilgi Yer Tutucusu"/>
          <p:cNvSpPr>
            <a:spLocks noGrp="1"/>
          </p:cNvSpPr>
          <p:nvPr>
            <p:ph type="ftr" sz="quarter" idx="11"/>
          </p:nvPr>
        </p:nvSpPr>
        <p:spPr/>
        <p:txBody>
          <a:bodyPr/>
          <a:lstStyle/>
          <a:p>
            <a:pPr>
              <a:defRPr/>
            </a:pPr>
            <a:endParaRPr lang="tr-TR"/>
          </a:p>
        </p:txBody>
      </p:sp>
      <p:sp>
        <p:nvSpPr>
          <p:cNvPr id="4" name="3 Slayt Numarası Yer Tutucusu"/>
          <p:cNvSpPr>
            <a:spLocks noGrp="1"/>
          </p:cNvSpPr>
          <p:nvPr>
            <p:ph type="sldNum" sz="quarter" idx="12"/>
          </p:nvPr>
        </p:nvSpPr>
        <p:spPr/>
        <p:txBody>
          <a:bodyPr/>
          <a:lstStyle/>
          <a:p>
            <a:pPr>
              <a:defRPr/>
            </a:pPr>
            <a:fld id="{B5A7728C-6D82-477F-A195-45F8A6878A56}" type="slidenum">
              <a:rPr lang="tr-TR" smtClean="0"/>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DC63A002-5396-41DD-80A5-952D441A0D05}" type="datetimeFigureOut">
              <a:rPr lang="tr-TR" smtClean="0"/>
              <a:pPr>
                <a:defRPr/>
              </a:pPr>
              <a:t>15.01.2018</a:t>
            </a:fld>
            <a:endParaRPr lang="tr-TR"/>
          </a:p>
        </p:txBody>
      </p:sp>
      <p:sp>
        <p:nvSpPr>
          <p:cNvPr id="6" name="5 Altbilgi Yer Tutucusu"/>
          <p:cNvSpPr>
            <a:spLocks noGrp="1"/>
          </p:cNvSpPr>
          <p:nvPr>
            <p:ph type="ftr" sz="quarter" idx="11"/>
          </p:nvPr>
        </p:nvSpPr>
        <p:spPr/>
        <p:txBody>
          <a:bodyPr/>
          <a:lstStyle/>
          <a:p>
            <a:pPr>
              <a:defRPr/>
            </a:pPr>
            <a:endParaRPr lang="tr-TR"/>
          </a:p>
        </p:txBody>
      </p:sp>
      <p:sp>
        <p:nvSpPr>
          <p:cNvPr id="7" name="6 Slayt Numarası Yer Tutucusu"/>
          <p:cNvSpPr>
            <a:spLocks noGrp="1"/>
          </p:cNvSpPr>
          <p:nvPr>
            <p:ph type="sldNum" sz="quarter" idx="12"/>
          </p:nvPr>
        </p:nvSpPr>
        <p:spPr/>
        <p:txBody>
          <a:bodyPr/>
          <a:lstStyle/>
          <a:p>
            <a:pPr>
              <a:defRPr/>
            </a:pPr>
            <a:fld id="{6DD40E37-C733-4DAB-B9CE-F524FBE3D818}" type="slidenum">
              <a:rPr lang="tr-TR" smtClean="0"/>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9230830E-47C4-45A7-A753-E6EACDC732CC}" type="datetimeFigureOut">
              <a:rPr lang="tr-TR" smtClean="0"/>
              <a:pPr>
                <a:defRPr/>
              </a:pPr>
              <a:t>15.01.2018</a:t>
            </a:fld>
            <a:endParaRPr lang="tr-TR"/>
          </a:p>
        </p:txBody>
      </p:sp>
      <p:sp>
        <p:nvSpPr>
          <p:cNvPr id="6" name="5 Altbilgi Yer Tutucusu"/>
          <p:cNvSpPr>
            <a:spLocks noGrp="1"/>
          </p:cNvSpPr>
          <p:nvPr>
            <p:ph type="ftr" sz="quarter" idx="11"/>
          </p:nvPr>
        </p:nvSpPr>
        <p:spPr/>
        <p:txBody>
          <a:bodyPr/>
          <a:lstStyle/>
          <a:p>
            <a:pPr>
              <a:defRPr/>
            </a:pPr>
            <a:endParaRPr lang="tr-TR"/>
          </a:p>
        </p:txBody>
      </p:sp>
      <p:sp>
        <p:nvSpPr>
          <p:cNvPr id="7" name="6 Slayt Numarası Yer Tutucusu"/>
          <p:cNvSpPr>
            <a:spLocks noGrp="1"/>
          </p:cNvSpPr>
          <p:nvPr>
            <p:ph type="sldNum" sz="quarter" idx="12"/>
          </p:nvPr>
        </p:nvSpPr>
        <p:spPr/>
        <p:txBody>
          <a:bodyPr/>
          <a:lstStyle/>
          <a:p>
            <a:pPr>
              <a:defRPr/>
            </a:pPr>
            <a:fld id="{319CE4E8-B9B8-473C-A02E-FB1E2B5E5DEC}" type="slidenum">
              <a:rPr lang="tr-TR" smtClean="0"/>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7 Resim" descr="powerpoint3.jpg"/>
          <p:cNvPicPr>
            <a:picLocks noChangeAspect="1"/>
          </p:cNvPicPr>
          <p:nvPr/>
        </p:nvPicPr>
        <p:blipFill>
          <a:blip r:embed="rId13" cstate="print"/>
          <a:stretch>
            <a:fillRect/>
          </a:stretch>
        </p:blipFill>
        <p:spPr>
          <a:xfrm>
            <a:off x="0" y="0"/>
            <a:ext cx="9144000" cy="6858000"/>
          </a:xfrm>
          <a:prstGeom prst="rect">
            <a:avLst/>
          </a:prstGeom>
        </p:spPr>
      </p:pic>
      <p:sp>
        <p:nvSpPr>
          <p:cNvPr id="2" name="1 Başlık Yer Tutucusu"/>
          <p:cNvSpPr>
            <a:spLocks noGrp="1"/>
          </p:cNvSpPr>
          <p:nvPr>
            <p:ph type="title"/>
          </p:nvPr>
        </p:nvSpPr>
        <p:spPr>
          <a:xfrm>
            <a:off x="467544" y="0"/>
            <a:ext cx="8229600" cy="90872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3CA6DEB-A2A3-4D59-BC78-86578395A878}" type="datetimeFigureOut">
              <a:rPr lang="tr-TR" smtClean="0"/>
              <a:pPr>
                <a:defRPr/>
              </a:pPr>
              <a:t>15.01.2018</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297AB05-9CBF-4387-BDAD-6E91859CE098}" type="slidenum">
              <a:rPr lang="tr-TR" smtClean="0"/>
              <a:pPr>
                <a:defRPr/>
              </a:pPr>
              <a:t>‹#›</a:t>
            </a:fld>
            <a:endParaRPr lang="tr-T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ctrTitle"/>
          </p:nvPr>
        </p:nvSpPr>
        <p:spPr>
          <a:xfrm>
            <a:off x="5508104" y="2924944"/>
            <a:ext cx="3563888" cy="2016224"/>
          </a:xfrm>
        </p:spPr>
        <p:txBody>
          <a:bodyPr>
            <a:normAutofit fontScale="90000"/>
          </a:bodyPr>
          <a:lstStyle/>
          <a:p>
            <a:pPr>
              <a:defRPr/>
            </a:pPr>
            <a:r>
              <a:rPr lang="tr-TR" sz="2800" dirty="0" smtClean="0"/>
              <a:t/>
            </a:r>
            <a:br>
              <a:rPr lang="tr-TR" sz="2800" dirty="0" smtClean="0"/>
            </a:br>
            <a:r>
              <a:rPr lang="tr-TR" sz="2800" dirty="0" smtClean="0"/>
              <a:t/>
            </a:r>
            <a:br>
              <a:rPr lang="tr-TR" sz="2800" dirty="0" smtClean="0"/>
            </a:br>
            <a:r>
              <a:rPr lang="tr-TR" sz="2800" dirty="0" smtClean="0"/>
              <a:t/>
            </a:r>
            <a:br>
              <a:rPr lang="tr-TR" sz="2800" dirty="0" smtClean="0"/>
            </a:br>
            <a:r>
              <a:rPr lang="tr-TR" sz="2200" dirty="0"/>
              <a:t/>
            </a:r>
            <a:br>
              <a:rPr lang="tr-TR" sz="2200" dirty="0"/>
            </a:br>
            <a:r>
              <a:rPr lang="tr-TR" sz="2200" dirty="0"/>
              <a:t>e</a:t>
            </a:r>
            <a:r>
              <a:rPr lang="tr-TR" sz="2200" dirty="0" smtClean="0"/>
              <a:t>-Müfredat</a:t>
            </a:r>
            <a:br>
              <a:rPr lang="tr-TR" sz="2200" dirty="0" smtClean="0"/>
            </a:br>
            <a:r>
              <a:rPr lang="tr-TR" sz="2200" dirty="0" smtClean="0"/>
              <a:t>Eğitim Kurumu İşlemleri</a:t>
            </a:r>
            <a:br>
              <a:rPr lang="tr-TR" sz="2200" dirty="0" smtClean="0"/>
            </a:br>
            <a:r>
              <a:rPr lang="tr-TR" sz="2800" dirty="0" smtClean="0"/>
              <a:t/>
            </a:r>
            <a:br>
              <a:rPr lang="tr-TR" sz="2800" dirty="0" smtClean="0"/>
            </a:br>
            <a:r>
              <a:rPr lang="tr-TR" sz="1600" b="1" dirty="0" smtClean="0"/>
              <a:t>2017-2018</a:t>
            </a:r>
            <a:endParaRPr lang="tr-TR" sz="1600" b="1" dirty="0"/>
          </a:p>
        </p:txBody>
      </p:sp>
    </p:spTree>
    <p:extLst>
      <p:ext uri="{BB962C8B-B14F-4D97-AF65-F5344CB8AC3E}">
        <p14:creationId xmlns:p14="http://schemas.microsoft.com/office/powerpoint/2010/main" val="68117827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251520" y="1124744"/>
            <a:ext cx="8712968" cy="5544616"/>
          </a:xfrm>
        </p:spPr>
        <p:txBody>
          <a:bodyPr/>
          <a:lstStyle/>
          <a:p>
            <a:pPr marL="0" indent="0">
              <a:buNone/>
            </a:pPr>
            <a:r>
              <a:rPr lang="tr-TR" b="1" dirty="0" smtClean="0"/>
              <a:t>    </a:t>
            </a:r>
            <a:r>
              <a:rPr lang="tr-TR" b="1" dirty="0" smtClean="0">
                <a:solidFill>
                  <a:schemeClr val="tx2"/>
                </a:solidFill>
              </a:rPr>
              <a:t>Genel </a:t>
            </a:r>
            <a:r>
              <a:rPr lang="tr-TR" b="1" dirty="0">
                <a:solidFill>
                  <a:schemeClr val="tx2"/>
                </a:solidFill>
              </a:rPr>
              <a:t>Bilgiler </a:t>
            </a:r>
            <a:endParaRPr lang="tr-TR" dirty="0">
              <a:solidFill>
                <a:schemeClr val="tx2"/>
              </a:solidFill>
            </a:endParaRPr>
          </a:p>
          <a:p>
            <a:r>
              <a:rPr lang="tr-TR" dirty="0"/>
              <a:t>Millî Eğitim Bakanlığı, kendisine ait kurulları 25.08.2017 tarihli </a:t>
            </a:r>
            <a:r>
              <a:rPr lang="tr-TR" b="1" dirty="0"/>
              <a:t>“MEB Eğitim Kurulları ve Zümreleri Yönergesi” </a:t>
            </a:r>
            <a:r>
              <a:rPr lang="tr-TR" dirty="0"/>
              <a:t>hükümlerine göre oluşturmaktadır. </a:t>
            </a:r>
          </a:p>
          <a:p>
            <a:r>
              <a:rPr lang="tr-TR" b="1" dirty="0"/>
              <a:t>Madde 16 – </a:t>
            </a:r>
            <a:r>
              <a:rPr lang="tr-TR" dirty="0"/>
              <a:t>Bu yönerge ile Kasım 1999/2506 sayılı Tebliğler Dergisinde yayınlanan Millî Eğitim Bakanlığı Eğitim Bölgeleri ve Eğitim Kurulları Yönergesi yürürlükten kaldırılmıştır. </a:t>
            </a:r>
          </a:p>
        </p:txBody>
      </p:sp>
    </p:spTree>
    <p:extLst>
      <p:ext uri="{BB962C8B-B14F-4D97-AF65-F5344CB8AC3E}">
        <p14:creationId xmlns:p14="http://schemas.microsoft.com/office/powerpoint/2010/main" val="4240992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179512" y="1124744"/>
            <a:ext cx="8784976" cy="5616624"/>
          </a:xfrm>
        </p:spPr>
        <p:txBody>
          <a:bodyPr>
            <a:normAutofit fontScale="92500" lnSpcReduction="10000"/>
          </a:bodyPr>
          <a:lstStyle/>
          <a:p>
            <a:pPr marL="0" indent="0">
              <a:buNone/>
            </a:pPr>
            <a:r>
              <a:rPr lang="tr-TR" dirty="0"/>
              <a:t>Rehberlik ve Psikolojik Danışma Hizmetleri Yürütme Komisyonu için “MİLLÎ EĞİTİM BAKANLIĞI REHBERLİK VE PSİKOLOJİK DANIŞMA HİZMETLERİ YÖNETMELİĞİ” hükümleri uygulanır. </a:t>
            </a:r>
          </a:p>
          <a:p>
            <a:pPr marL="0" indent="0">
              <a:buNone/>
            </a:pPr>
            <a:r>
              <a:rPr lang="tr-TR" b="1" dirty="0"/>
              <a:t>Madde 45 - </a:t>
            </a:r>
            <a:r>
              <a:rPr lang="tr-TR" dirty="0"/>
              <a:t>Her eğitim-öğretim kurumunda rehberlik ve psikolojik danışma hizmetlerinin planlanması, eş güdümün ve kurum içindeki iş birliğinin sağlanması amacıyla rehberlik ve psikolojik danışma hizmetleri yürütme komisyonu oluşturulur. </a:t>
            </a:r>
          </a:p>
          <a:p>
            <a:pPr marL="0" indent="0">
              <a:buNone/>
            </a:pPr>
            <a:r>
              <a:rPr lang="tr-TR" dirty="0"/>
              <a:t>Bu komisyon, ders yılında birinci ve ikinci dönemin başladığı ilk ay ile ders yılının tamamlandığı son ay içerisinde olmak üzere, yılda en az üç defa toplanır. </a:t>
            </a:r>
          </a:p>
        </p:txBody>
      </p:sp>
    </p:spTree>
    <p:extLst>
      <p:ext uri="{BB962C8B-B14F-4D97-AF65-F5344CB8AC3E}">
        <p14:creationId xmlns:p14="http://schemas.microsoft.com/office/powerpoint/2010/main" val="3058127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179512" y="1052736"/>
            <a:ext cx="8856984" cy="5688632"/>
          </a:xfrm>
        </p:spPr>
        <p:txBody>
          <a:bodyPr>
            <a:normAutofit fontScale="85000" lnSpcReduction="10000"/>
          </a:bodyPr>
          <a:lstStyle/>
          <a:p>
            <a:pPr marL="0" indent="0" algn="just">
              <a:buNone/>
            </a:pPr>
            <a:r>
              <a:rPr lang="tr-TR" dirty="0"/>
              <a:t>Ayrıca “MİLLÎ EĞİTİM BAKANLIĞI İLKÖĞRETİM VE ORTA ÖĞRETİM KURUMLARI SOSYAL ETKİNLİKLER YÖNETMELİĞİ” dikkate alınarak Sosyal Etkinlikler Kurulu oluşturulur. </a:t>
            </a:r>
          </a:p>
          <a:p>
            <a:pPr marL="0" indent="0" algn="just">
              <a:buNone/>
            </a:pPr>
            <a:r>
              <a:rPr lang="tr-TR" b="1" dirty="0"/>
              <a:t>Madde 8 - </a:t>
            </a:r>
            <a:r>
              <a:rPr lang="tr-TR" dirty="0"/>
              <a:t>Sosyal etkinlikler kurulu, müdürün görevlendireceği bir müdür yardımcısının başkanlığında danışman öğretmenlerin aralarından seçecekleri bir danışman öğretmen, kulüp temsilcilerinin aralarından seçecekleri üç öğrenci ile okul-aile birliğini temsilen iki veliden oluşur. Kurul, kulüp ve toplum hizmeti kapsamındaki etkinliklerin verimli bir şekilde yürütülmesi için danışman öğretmenler, öğrenciler, gönüllü veliler ve diğer öğretmenlerle iş birliği içinde çalışmaları koordine eder. Okul dışı etkinliklerde ilgili birimlerle iş birliği yaparak bu çalışmaların yürütülmesi için gerekli tedbirleri alır. </a:t>
            </a:r>
          </a:p>
        </p:txBody>
      </p:sp>
    </p:spTree>
    <p:extLst>
      <p:ext uri="{BB962C8B-B14F-4D97-AF65-F5344CB8AC3E}">
        <p14:creationId xmlns:p14="http://schemas.microsoft.com/office/powerpoint/2010/main" val="613591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179512" y="1124744"/>
            <a:ext cx="8856984" cy="5616624"/>
          </a:xfrm>
        </p:spPr>
        <p:txBody>
          <a:bodyPr>
            <a:normAutofit fontScale="92500" lnSpcReduction="10000"/>
          </a:bodyPr>
          <a:lstStyle/>
          <a:p>
            <a:pPr marL="0" indent="0">
              <a:buNone/>
            </a:pPr>
            <a:r>
              <a:rPr lang="tr-TR" b="1" dirty="0"/>
              <a:t>Öğretmenler Kurulu </a:t>
            </a:r>
            <a:endParaRPr lang="tr-TR" dirty="0"/>
          </a:p>
          <a:p>
            <a:pPr marL="0" indent="0">
              <a:buNone/>
            </a:pPr>
            <a:r>
              <a:rPr lang="tr-TR" b="1" dirty="0"/>
              <a:t>Madde 9 – </a:t>
            </a:r>
            <a:r>
              <a:rPr lang="tr-TR" dirty="0"/>
              <a:t>(1) Öğretmenler kurulu, eğitim kurumu müdürünün başkanlığında, müdür başyardımcısı, müdür yardımcıları, öğretmenler, uzman ve eğitici personelden oluşur. </a:t>
            </a:r>
          </a:p>
          <a:p>
            <a:pPr marL="0" indent="0">
              <a:buNone/>
            </a:pPr>
            <a:endParaRPr lang="tr-TR" b="1" dirty="0" smtClean="0"/>
          </a:p>
          <a:p>
            <a:pPr marL="0" indent="0">
              <a:buNone/>
            </a:pPr>
            <a:r>
              <a:rPr lang="tr-TR" b="1" dirty="0" smtClean="0"/>
              <a:t>Toplantı </a:t>
            </a:r>
            <a:r>
              <a:rPr lang="tr-TR" b="1" dirty="0"/>
              <a:t>Tarihleri </a:t>
            </a:r>
            <a:endParaRPr lang="tr-TR" dirty="0"/>
          </a:p>
          <a:p>
            <a:pPr marL="0" indent="0">
              <a:buNone/>
            </a:pPr>
            <a:r>
              <a:rPr lang="tr-TR" b="1" dirty="0"/>
              <a:t>1. </a:t>
            </a:r>
            <a:r>
              <a:rPr lang="tr-TR" dirty="0"/>
              <a:t>Eylül ayının ilk 3 iş günü içinde, </a:t>
            </a:r>
          </a:p>
          <a:p>
            <a:pPr marL="0" indent="0">
              <a:buNone/>
            </a:pPr>
            <a:r>
              <a:rPr lang="tr-TR" b="1" dirty="0"/>
              <a:t>2. </a:t>
            </a:r>
            <a:r>
              <a:rPr lang="tr-TR" dirty="0"/>
              <a:t>İkinci dönemin ilk haftasında ilk 2 iş günü içinde, </a:t>
            </a:r>
          </a:p>
          <a:p>
            <a:pPr marL="0" indent="0">
              <a:buNone/>
            </a:pPr>
            <a:r>
              <a:rPr lang="tr-TR" b="1" dirty="0"/>
              <a:t>3. </a:t>
            </a:r>
            <a:r>
              <a:rPr lang="tr-TR" dirty="0"/>
              <a:t>Ders yılı bitimini takip eden haftanın ilk 2 iş günü içinde. </a:t>
            </a:r>
          </a:p>
          <a:p>
            <a:pPr marL="0" indent="0">
              <a:buNone/>
            </a:pPr>
            <a:endParaRPr lang="tr-TR" dirty="0"/>
          </a:p>
        </p:txBody>
      </p:sp>
    </p:spTree>
    <p:extLst>
      <p:ext uri="{BB962C8B-B14F-4D97-AF65-F5344CB8AC3E}">
        <p14:creationId xmlns:p14="http://schemas.microsoft.com/office/powerpoint/2010/main" val="1982186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179512" y="1124744"/>
            <a:ext cx="8784976" cy="5544616"/>
          </a:xfrm>
        </p:spPr>
        <p:txBody>
          <a:bodyPr>
            <a:normAutofit fontScale="85000" lnSpcReduction="20000"/>
          </a:bodyPr>
          <a:lstStyle/>
          <a:p>
            <a:pPr marL="0" indent="0" algn="ctr">
              <a:buNone/>
            </a:pPr>
            <a:r>
              <a:rPr lang="tr-TR" b="1" dirty="0">
                <a:solidFill>
                  <a:schemeClr val="tx2"/>
                </a:solidFill>
              </a:rPr>
              <a:t>Öğretmenler Kurulu Toplantılarında Dikkat Edilecek Hususlar </a:t>
            </a:r>
            <a:endParaRPr lang="tr-TR" dirty="0">
              <a:solidFill>
                <a:schemeClr val="tx2"/>
              </a:solidFill>
            </a:endParaRPr>
          </a:p>
          <a:p>
            <a:pPr marL="0" indent="0">
              <a:buNone/>
            </a:pPr>
            <a:r>
              <a:rPr lang="tr-TR" b="1" dirty="0"/>
              <a:t>1. Kurulun başkanı eğitim kurumu müdürüdür. </a:t>
            </a:r>
            <a:endParaRPr lang="tr-TR" dirty="0"/>
          </a:p>
          <a:p>
            <a:endParaRPr lang="tr-TR" dirty="0"/>
          </a:p>
          <a:p>
            <a:pPr marL="0" indent="0">
              <a:buNone/>
            </a:pPr>
            <a:r>
              <a:rPr lang="tr-TR" b="1" dirty="0"/>
              <a:t>2. Toplantı en az 5 gün öncesinden katılımcılarına sistem üzerinden duyurulur. </a:t>
            </a:r>
            <a:endParaRPr lang="tr-TR" dirty="0"/>
          </a:p>
          <a:p>
            <a:endParaRPr lang="tr-TR" dirty="0"/>
          </a:p>
          <a:p>
            <a:pPr marL="0" indent="0">
              <a:buNone/>
            </a:pPr>
            <a:r>
              <a:rPr lang="tr-TR" b="1" dirty="0"/>
              <a:t>3. Gündemin bir örneği ayrıca öğretmenler odasına asılır. </a:t>
            </a:r>
            <a:endParaRPr lang="tr-TR" dirty="0"/>
          </a:p>
          <a:p>
            <a:endParaRPr lang="tr-TR" dirty="0"/>
          </a:p>
          <a:p>
            <a:pPr marL="0" indent="0">
              <a:buNone/>
            </a:pPr>
            <a:r>
              <a:rPr lang="tr-TR" b="1" dirty="0"/>
              <a:t>4. Kararlar oy çokluğu ile (%51 ve üzeri) alınır. Eşitlik halinde zümre başkanının katıldığı görüş kabul edilir. </a:t>
            </a:r>
            <a:endParaRPr lang="tr-TR" b="1" dirty="0" smtClean="0"/>
          </a:p>
          <a:p>
            <a:endParaRPr lang="tr-TR" dirty="0"/>
          </a:p>
          <a:p>
            <a:pPr marL="0" indent="0">
              <a:buNone/>
            </a:pPr>
            <a:r>
              <a:rPr lang="tr-TR" b="1" dirty="0"/>
              <a:t>5. Kurul kararları Eğitim Kurumu Müdürünün onayından sonra işleme girer. </a:t>
            </a:r>
            <a:endParaRPr lang="tr-TR" dirty="0"/>
          </a:p>
          <a:p>
            <a:endParaRPr lang="tr-TR" dirty="0"/>
          </a:p>
          <a:p>
            <a:pPr marL="0" indent="0">
              <a:buNone/>
            </a:pPr>
            <a:endParaRPr lang="tr-TR" dirty="0"/>
          </a:p>
        </p:txBody>
      </p:sp>
    </p:spTree>
    <p:extLst>
      <p:ext uri="{BB962C8B-B14F-4D97-AF65-F5344CB8AC3E}">
        <p14:creationId xmlns:p14="http://schemas.microsoft.com/office/powerpoint/2010/main" val="3530820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179512" y="1124744"/>
            <a:ext cx="8784976" cy="5544616"/>
          </a:xfrm>
        </p:spPr>
        <p:txBody>
          <a:bodyPr>
            <a:normAutofit fontScale="85000" lnSpcReduction="10000"/>
          </a:bodyPr>
          <a:lstStyle/>
          <a:p>
            <a:pPr marL="0" indent="0" algn="ctr">
              <a:buNone/>
            </a:pPr>
            <a:r>
              <a:rPr lang="tr-TR" b="1" dirty="0">
                <a:solidFill>
                  <a:schemeClr val="tx2"/>
                </a:solidFill>
              </a:rPr>
              <a:t>Sınıf/Şube Öğretmenler Kurulu </a:t>
            </a:r>
            <a:endParaRPr lang="tr-TR" b="1" dirty="0" smtClean="0">
              <a:solidFill>
                <a:schemeClr val="tx2"/>
              </a:solidFill>
            </a:endParaRPr>
          </a:p>
          <a:p>
            <a:pPr marL="0" indent="0" algn="ctr">
              <a:buNone/>
            </a:pPr>
            <a:endParaRPr lang="tr-TR" dirty="0">
              <a:solidFill>
                <a:schemeClr val="tx2"/>
              </a:solidFill>
            </a:endParaRPr>
          </a:p>
          <a:p>
            <a:pPr marL="0" indent="0" algn="just">
              <a:buNone/>
            </a:pPr>
            <a:r>
              <a:rPr lang="tr-TR" b="1" dirty="0"/>
              <a:t>Madde 10 – </a:t>
            </a:r>
            <a:r>
              <a:rPr lang="tr-TR" dirty="0"/>
              <a:t>(1) Sınıf/şube öğretmenler kurulunun oluşumu; sınıf öğretmenler kurulu aynı sınıf seviyesinde, şube öğretmenler kurulu ise aynı şubede ders okutan öğretmenler ile rehberlik öğretmenlerinden oluşur. Ancak, okul öncesi eğitim kurumları ile ilkokullarda sınıf/şube öğretmenler kurulu oluşturulmaz. </a:t>
            </a:r>
            <a:endParaRPr lang="tr-TR" dirty="0" smtClean="0"/>
          </a:p>
          <a:p>
            <a:pPr marL="0" indent="0">
              <a:buNone/>
            </a:pPr>
            <a:r>
              <a:rPr lang="tr-TR" b="1" dirty="0"/>
              <a:t>Toplantı Tarihleri </a:t>
            </a:r>
            <a:endParaRPr lang="tr-TR" dirty="0"/>
          </a:p>
          <a:p>
            <a:pPr marL="0" indent="0">
              <a:buNone/>
            </a:pPr>
            <a:r>
              <a:rPr lang="tr-TR" b="1" dirty="0"/>
              <a:t>1. </a:t>
            </a:r>
            <a:r>
              <a:rPr lang="tr-TR" dirty="0"/>
              <a:t>Ortaokul ve imam hatip ortaokullarında; Ekim, Şubat ve Haziran ayları içinde, </a:t>
            </a:r>
          </a:p>
          <a:p>
            <a:pPr marL="0" indent="0">
              <a:buNone/>
            </a:pPr>
            <a:r>
              <a:rPr lang="tr-TR" b="1" dirty="0"/>
              <a:t>2. </a:t>
            </a:r>
            <a:r>
              <a:rPr lang="tr-TR" dirty="0"/>
              <a:t>Ortaöğretim kurumlarında; Kasım ve Nisan ayları içerisinde </a:t>
            </a:r>
          </a:p>
          <a:p>
            <a:pPr marL="0" indent="0" algn="just">
              <a:buNone/>
            </a:pPr>
            <a:endParaRPr lang="tr-TR" dirty="0"/>
          </a:p>
        </p:txBody>
      </p:sp>
    </p:spTree>
    <p:extLst>
      <p:ext uri="{BB962C8B-B14F-4D97-AF65-F5344CB8AC3E}">
        <p14:creationId xmlns:p14="http://schemas.microsoft.com/office/powerpoint/2010/main" val="4172688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179512" y="1052736"/>
            <a:ext cx="8784976" cy="5688632"/>
          </a:xfrm>
        </p:spPr>
        <p:txBody>
          <a:bodyPr>
            <a:normAutofit fontScale="70000" lnSpcReduction="20000"/>
          </a:bodyPr>
          <a:lstStyle/>
          <a:p>
            <a:pPr marL="0" indent="0" algn="ctr">
              <a:buNone/>
            </a:pPr>
            <a:r>
              <a:rPr lang="tr-TR" sz="3900" b="1" dirty="0">
                <a:solidFill>
                  <a:schemeClr val="tx2"/>
                </a:solidFill>
              </a:rPr>
              <a:t>Sınıf/Şube Öğretmenler Kurulu Toplantılarında Dikkat Edilecek Hususlar </a:t>
            </a:r>
            <a:endParaRPr lang="tr-TR" sz="3900" b="1" dirty="0" smtClean="0">
              <a:solidFill>
                <a:schemeClr val="tx2"/>
              </a:solidFill>
            </a:endParaRPr>
          </a:p>
          <a:p>
            <a:pPr marL="0" indent="0" algn="ctr">
              <a:buNone/>
            </a:pPr>
            <a:endParaRPr lang="tr-TR" dirty="0">
              <a:solidFill>
                <a:schemeClr val="tx2"/>
              </a:solidFill>
            </a:endParaRPr>
          </a:p>
          <a:p>
            <a:pPr marL="0" indent="0">
              <a:buNone/>
            </a:pPr>
            <a:r>
              <a:rPr lang="tr-TR" sz="3600" b="1" dirty="0" smtClean="0"/>
              <a:t>1. Kurulun </a:t>
            </a:r>
            <a:r>
              <a:rPr lang="tr-TR" sz="3600" b="1" dirty="0"/>
              <a:t>başkanı eğitim kurumu müdürü ya da görevlendireceği müdür yardımcısıdır</a:t>
            </a:r>
            <a:r>
              <a:rPr lang="tr-TR" sz="3600" b="1" dirty="0" smtClean="0"/>
              <a:t>.</a:t>
            </a:r>
            <a:endParaRPr lang="tr-TR" sz="3600" b="1" dirty="0"/>
          </a:p>
          <a:p>
            <a:pPr marL="0" indent="0">
              <a:buNone/>
            </a:pPr>
            <a:r>
              <a:rPr lang="tr-TR" sz="3600" b="1" dirty="0"/>
              <a:t>2. Okul öncesi eğitim kurumları ile ilkokullarda sınıf/şube öğretmenler kurulu oluşturulmaz </a:t>
            </a:r>
          </a:p>
          <a:p>
            <a:pPr marL="0" indent="0">
              <a:buNone/>
            </a:pPr>
            <a:r>
              <a:rPr lang="tr-TR" sz="3600" b="1" dirty="0"/>
              <a:t>3. Toplantı en az 5 gün öncesinden katılımcılarına sistem üzerinden duyurulur. </a:t>
            </a:r>
          </a:p>
          <a:p>
            <a:pPr marL="0" indent="0">
              <a:buNone/>
            </a:pPr>
            <a:r>
              <a:rPr lang="tr-TR" sz="3600" b="1" dirty="0"/>
              <a:t>4. Kararlar oy çokluğu ile (%51 ve üzeri) alınır. Eşitlik halinde zümre başkanının katıldığı görüş kabul edilir</a:t>
            </a:r>
            <a:r>
              <a:rPr lang="tr-TR" sz="3600" b="1" dirty="0" smtClean="0"/>
              <a:t>.</a:t>
            </a:r>
          </a:p>
          <a:p>
            <a:pPr marL="0" indent="0">
              <a:buNone/>
            </a:pPr>
            <a:r>
              <a:rPr lang="tr-TR" sz="3600" b="1" dirty="0" smtClean="0"/>
              <a:t>5</a:t>
            </a:r>
            <a:r>
              <a:rPr lang="tr-TR" sz="3600" b="1" dirty="0"/>
              <a:t>. Kurulun sekretarya işleri kurul başkanı tarafından yürütülür. </a:t>
            </a:r>
          </a:p>
          <a:p>
            <a:pPr marL="0" indent="0">
              <a:buNone/>
            </a:pPr>
            <a:r>
              <a:rPr lang="tr-TR" sz="3600" b="1" dirty="0" smtClean="0"/>
              <a:t>6</a:t>
            </a:r>
            <a:r>
              <a:rPr lang="tr-TR" sz="3600" b="1" dirty="0"/>
              <a:t>. Kurul eğitim kurumu müdürünün onayından sonra işleme girer.</a:t>
            </a:r>
            <a:r>
              <a:rPr lang="tr-TR" b="1" dirty="0"/>
              <a:t> </a:t>
            </a:r>
            <a:endParaRPr lang="tr-TR" dirty="0"/>
          </a:p>
          <a:p>
            <a:pPr marL="0" indent="0">
              <a:buNone/>
            </a:pPr>
            <a:r>
              <a:rPr lang="tr-TR" b="1" dirty="0" smtClean="0"/>
              <a:t> </a:t>
            </a:r>
            <a:endParaRPr lang="tr-TR" dirty="0"/>
          </a:p>
          <a:p>
            <a:pPr marL="0" indent="0">
              <a:buNone/>
            </a:pPr>
            <a:endParaRPr lang="tr-TR" dirty="0"/>
          </a:p>
        </p:txBody>
      </p:sp>
    </p:spTree>
    <p:extLst>
      <p:ext uri="{BB962C8B-B14F-4D97-AF65-F5344CB8AC3E}">
        <p14:creationId xmlns:p14="http://schemas.microsoft.com/office/powerpoint/2010/main" val="199972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251520" y="1196752"/>
            <a:ext cx="8640960" cy="5544616"/>
          </a:xfrm>
        </p:spPr>
        <p:txBody>
          <a:bodyPr>
            <a:normAutofit fontScale="92500" lnSpcReduction="20000"/>
          </a:bodyPr>
          <a:lstStyle/>
          <a:p>
            <a:pPr marL="0" indent="0" algn="ctr">
              <a:buNone/>
            </a:pPr>
            <a:r>
              <a:rPr lang="tr-TR" b="1" dirty="0">
                <a:solidFill>
                  <a:schemeClr val="tx2"/>
                </a:solidFill>
              </a:rPr>
              <a:t>Eğitim Kurumu Sınıf/Alan Zümre Başkanları Kurulu </a:t>
            </a:r>
            <a:endParaRPr lang="tr-TR" dirty="0">
              <a:solidFill>
                <a:schemeClr val="tx2"/>
              </a:solidFill>
            </a:endParaRPr>
          </a:p>
          <a:p>
            <a:pPr marL="0" indent="0">
              <a:buNone/>
            </a:pPr>
            <a:r>
              <a:rPr lang="tr-TR" b="1" dirty="0"/>
              <a:t>Madde 13 – </a:t>
            </a:r>
            <a:r>
              <a:rPr lang="tr-TR" dirty="0"/>
              <a:t>(1) Eğitim kurumu sınıf/alan zümre başkanları kurulu, sınıf/alan zümre başkanlarından oluşur. Kurul ilk toplantısında o eğitim öğretim yılı için kendi aralarından birini başkan seçer. </a:t>
            </a:r>
          </a:p>
          <a:p>
            <a:pPr marL="0" indent="0">
              <a:buNone/>
            </a:pPr>
            <a:endParaRPr lang="tr-TR" b="1" dirty="0" smtClean="0"/>
          </a:p>
          <a:p>
            <a:pPr marL="0" indent="0">
              <a:buNone/>
            </a:pPr>
            <a:r>
              <a:rPr lang="tr-TR" b="1" dirty="0" smtClean="0"/>
              <a:t>Toplantı </a:t>
            </a:r>
            <a:r>
              <a:rPr lang="tr-TR" b="1" dirty="0"/>
              <a:t>Tarihleri </a:t>
            </a:r>
            <a:endParaRPr lang="tr-TR" dirty="0"/>
          </a:p>
          <a:p>
            <a:pPr marL="0" indent="0">
              <a:buNone/>
            </a:pPr>
            <a:r>
              <a:rPr lang="tr-TR" b="1" dirty="0"/>
              <a:t>1. </a:t>
            </a:r>
            <a:r>
              <a:rPr lang="tr-TR" dirty="0"/>
              <a:t>Ders yılı başlamadan önce, </a:t>
            </a:r>
          </a:p>
          <a:p>
            <a:pPr marL="0" indent="0">
              <a:buNone/>
            </a:pPr>
            <a:r>
              <a:rPr lang="tr-TR" b="1" dirty="0"/>
              <a:t>2. </a:t>
            </a:r>
            <a:r>
              <a:rPr lang="tr-TR" dirty="0"/>
              <a:t>İkinci dönem başında, </a:t>
            </a:r>
          </a:p>
          <a:p>
            <a:pPr marL="0" indent="0">
              <a:buNone/>
            </a:pPr>
            <a:r>
              <a:rPr lang="tr-TR" b="1" dirty="0"/>
              <a:t>3. </a:t>
            </a:r>
            <a:r>
              <a:rPr lang="tr-TR" dirty="0"/>
              <a:t>Ders yılı sonunda, </a:t>
            </a:r>
          </a:p>
          <a:p>
            <a:pPr marL="0" indent="0">
              <a:buNone/>
            </a:pPr>
            <a:r>
              <a:rPr lang="tr-TR" b="1" dirty="0"/>
              <a:t>4. </a:t>
            </a:r>
            <a:r>
              <a:rPr lang="tr-TR" dirty="0"/>
              <a:t>İhtiyaç duyulması halinde eğitim kurumu müdürü/kurul başkanının çağrısı veya üyelerin salt çoğunluğunun yazılı talebi üzerine. </a:t>
            </a:r>
          </a:p>
          <a:p>
            <a:pPr marL="0" indent="0">
              <a:buNone/>
            </a:pPr>
            <a:endParaRPr lang="tr-TR" dirty="0"/>
          </a:p>
        </p:txBody>
      </p:sp>
    </p:spTree>
    <p:extLst>
      <p:ext uri="{BB962C8B-B14F-4D97-AF65-F5344CB8AC3E}">
        <p14:creationId xmlns:p14="http://schemas.microsoft.com/office/powerpoint/2010/main" val="1151738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251520" y="1124744"/>
            <a:ext cx="8661648" cy="5616624"/>
          </a:xfrm>
        </p:spPr>
        <p:txBody>
          <a:bodyPr>
            <a:normAutofit fontScale="77500" lnSpcReduction="20000"/>
          </a:bodyPr>
          <a:lstStyle/>
          <a:p>
            <a:pPr marL="0" indent="0" algn="ctr">
              <a:buNone/>
            </a:pPr>
            <a:r>
              <a:rPr lang="tr-TR" b="1" dirty="0">
                <a:solidFill>
                  <a:schemeClr val="tx2"/>
                </a:solidFill>
              </a:rPr>
              <a:t>Eğitim Kurumu Sınıf/Alan Zümre Başkanları Kurulu Toplantılarında Dikkat Edilecek Hususlar </a:t>
            </a:r>
            <a:endParaRPr lang="tr-TR" dirty="0">
              <a:solidFill>
                <a:schemeClr val="tx2"/>
              </a:solidFill>
            </a:endParaRPr>
          </a:p>
          <a:p>
            <a:pPr marL="0" indent="0">
              <a:buNone/>
            </a:pPr>
            <a:endParaRPr lang="tr-TR" b="1" dirty="0" smtClean="0"/>
          </a:p>
          <a:p>
            <a:pPr marL="0" indent="0">
              <a:buNone/>
            </a:pPr>
            <a:r>
              <a:rPr lang="tr-TR" b="1" dirty="0" smtClean="0"/>
              <a:t>1</a:t>
            </a:r>
            <a:r>
              <a:rPr lang="tr-TR" b="1" dirty="0"/>
              <a:t>. Kurulun başkanı ilk toplantıda kendi aralarından oylama ile seçilir. </a:t>
            </a:r>
            <a:endParaRPr lang="tr-TR" dirty="0"/>
          </a:p>
          <a:p>
            <a:endParaRPr lang="tr-TR" dirty="0"/>
          </a:p>
          <a:p>
            <a:pPr marL="0" indent="0">
              <a:buNone/>
            </a:pPr>
            <a:r>
              <a:rPr lang="tr-TR" b="1" dirty="0"/>
              <a:t>2. Zorunlu bir durum olmadığı sürece eğitim ve öğretim yılı içerisinde kurulun başkanı değiştirilmez. </a:t>
            </a:r>
            <a:endParaRPr lang="tr-TR" dirty="0"/>
          </a:p>
          <a:p>
            <a:endParaRPr lang="tr-TR" dirty="0"/>
          </a:p>
          <a:p>
            <a:pPr marL="0" indent="0">
              <a:buNone/>
            </a:pPr>
            <a:r>
              <a:rPr lang="tr-TR" b="1" dirty="0"/>
              <a:t>3. Toplantı en az 5 gün öncesinden katılımcılarına sistem üzerinden duyurulur. </a:t>
            </a:r>
            <a:endParaRPr lang="tr-TR" dirty="0"/>
          </a:p>
          <a:p>
            <a:endParaRPr lang="tr-TR" dirty="0"/>
          </a:p>
          <a:p>
            <a:pPr marL="0" indent="0">
              <a:buNone/>
            </a:pPr>
            <a:r>
              <a:rPr lang="tr-TR" b="1" dirty="0"/>
              <a:t>4. Kurulun sekretarya işleri kurul başkanı tarafından yürütülür. </a:t>
            </a:r>
            <a:endParaRPr lang="tr-TR" dirty="0"/>
          </a:p>
          <a:p>
            <a:endParaRPr lang="tr-TR" dirty="0"/>
          </a:p>
          <a:p>
            <a:pPr marL="0" indent="0">
              <a:buNone/>
            </a:pPr>
            <a:r>
              <a:rPr lang="tr-TR" b="1" dirty="0"/>
              <a:t>5. Kurul başkanının onayından sonra işleme girer. </a:t>
            </a:r>
            <a:endParaRPr lang="tr-TR" dirty="0"/>
          </a:p>
          <a:p>
            <a:endParaRPr lang="tr-TR" dirty="0"/>
          </a:p>
        </p:txBody>
      </p:sp>
    </p:spTree>
    <p:extLst>
      <p:ext uri="{BB962C8B-B14F-4D97-AF65-F5344CB8AC3E}">
        <p14:creationId xmlns:p14="http://schemas.microsoft.com/office/powerpoint/2010/main" val="792389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179512" y="1124744"/>
            <a:ext cx="8784976" cy="5616624"/>
          </a:xfrm>
        </p:spPr>
        <p:txBody>
          <a:bodyPr>
            <a:normAutofit fontScale="92500" lnSpcReduction="20000"/>
          </a:bodyPr>
          <a:lstStyle/>
          <a:p>
            <a:pPr marL="0" indent="0" algn="ctr">
              <a:buNone/>
            </a:pPr>
            <a:r>
              <a:rPr lang="tr-TR" b="1" dirty="0">
                <a:solidFill>
                  <a:schemeClr val="tx2"/>
                </a:solidFill>
              </a:rPr>
              <a:t>Eğitim Kurumu Sınıf/Alan Zümreleri </a:t>
            </a:r>
            <a:endParaRPr lang="tr-TR" dirty="0">
              <a:solidFill>
                <a:schemeClr val="tx2"/>
              </a:solidFill>
            </a:endParaRPr>
          </a:p>
          <a:p>
            <a:pPr marL="0" indent="0">
              <a:buNone/>
            </a:pPr>
            <a:r>
              <a:rPr lang="tr-TR" b="1" dirty="0"/>
              <a:t>Madde 12 – </a:t>
            </a:r>
            <a:r>
              <a:rPr lang="tr-TR" dirty="0"/>
              <a:t>(1) Eğitim kurumu sınıf/alan zümreleri; eğitim kurumunda aynı sınıfı okutan veya alanı aynı olan öğretmenlerden oluşur. </a:t>
            </a:r>
          </a:p>
          <a:p>
            <a:pPr marL="0" indent="0">
              <a:buNone/>
            </a:pPr>
            <a:endParaRPr lang="tr-TR" b="1" dirty="0" smtClean="0"/>
          </a:p>
          <a:p>
            <a:pPr marL="0" indent="0">
              <a:buNone/>
            </a:pPr>
            <a:r>
              <a:rPr lang="tr-TR" b="1" dirty="0" smtClean="0"/>
              <a:t>Toplantı </a:t>
            </a:r>
            <a:r>
              <a:rPr lang="tr-TR" b="1" dirty="0"/>
              <a:t>Tarihleri </a:t>
            </a:r>
            <a:endParaRPr lang="tr-TR" dirty="0"/>
          </a:p>
          <a:p>
            <a:pPr marL="0" indent="0">
              <a:buNone/>
            </a:pPr>
            <a:r>
              <a:rPr lang="tr-TR" b="1" dirty="0"/>
              <a:t>1. </a:t>
            </a:r>
            <a:r>
              <a:rPr lang="tr-TR" dirty="0"/>
              <a:t>Öğretmenler kurulu toplantılarını takip eden 2 iş günü içinde, </a:t>
            </a:r>
          </a:p>
          <a:p>
            <a:pPr marL="0" indent="0">
              <a:buNone/>
            </a:pPr>
            <a:r>
              <a:rPr lang="tr-TR" b="1" dirty="0"/>
              <a:t>2. </a:t>
            </a:r>
            <a:r>
              <a:rPr lang="tr-TR" dirty="0"/>
              <a:t>Ortaöğretim kurumlarında aylık toplantılar Ekim, Kasım, Aralık, Mart ve Nisan ayları içerisinde, </a:t>
            </a:r>
          </a:p>
          <a:p>
            <a:pPr marL="0" indent="0">
              <a:buNone/>
            </a:pPr>
            <a:r>
              <a:rPr lang="tr-TR" b="1" dirty="0"/>
              <a:t>3. </a:t>
            </a:r>
            <a:r>
              <a:rPr lang="tr-TR" dirty="0"/>
              <a:t>Meslekî ve teknik Anadolu liselerinde alan zümre öğretmenleri, Mayıs ayının son haftasında bir iş gününde. </a:t>
            </a:r>
          </a:p>
          <a:p>
            <a:endParaRPr lang="tr-TR" dirty="0"/>
          </a:p>
          <a:p>
            <a:pPr marL="0" indent="0">
              <a:buNone/>
            </a:pPr>
            <a:endParaRPr lang="tr-TR" dirty="0"/>
          </a:p>
        </p:txBody>
      </p:sp>
    </p:spTree>
    <p:extLst>
      <p:ext uri="{BB962C8B-B14F-4D97-AF65-F5344CB8AC3E}">
        <p14:creationId xmlns:p14="http://schemas.microsoft.com/office/powerpoint/2010/main" val="931232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tr-TR" dirty="0"/>
              <a:t>e</a:t>
            </a:r>
            <a:r>
              <a:rPr lang="tr-TR" dirty="0" smtClean="0"/>
              <a:t>-Müfredat Nedir?</a:t>
            </a:r>
            <a:endParaRPr lang="tr-TR" dirty="0"/>
          </a:p>
        </p:txBody>
      </p:sp>
      <p:sp>
        <p:nvSpPr>
          <p:cNvPr id="7171" name="2 İçerik Yer Tutucusu"/>
          <p:cNvSpPr>
            <a:spLocks noGrp="1"/>
          </p:cNvSpPr>
          <p:nvPr>
            <p:ph idx="1"/>
          </p:nvPr>
        </p:nvSpPr>
        <p:spPr>
          <a:xfrm>
            <a:off x="153852" y="1179415"/>
            <a:ext cx="8856984" cy="5688632"/>
          </a:xfrm>
        </p:spPr>
        <p:txBody>
          <a:bodyPr>
            <a:normAutofit fontScale="47500" lnSpcReduction="20000"/>
          </a:bodyPr>
          <a:lstStyle/>
          <a:p>
            <a:pPr algn="just"/>
            <a:r>
              <a:rPr lang="tr-TR" sz="6000" b="1" dirty="0"/>
              <a:t>Millî Eğitim Bakanlığı’nın eğitim ve öğretim işlerini planlayan, program yapılarını ve içeriklerini belirleyen kurumu Talim ve Terbiye Kurulu Başkanlığıdır</a:t>
            </a:r>
            <a:r>
              <a:rPr lang="tr-TR" sz="6000" b="1" dirty="0" smtClean="0"/>
              <a:t>.</a:t>
            </a:r>
          </a:p>
          <a:p>
            <a:pPr marL="0" indent="0" algn="just">
              <a:buNone/>
            </a:pPr>
            <a:endParaRPr lang="tr-TR" sz="6000" b="1" dirty="0"/>
          </a:p>
          <a:p>
            <a:pPr algn="just"/>
            <a:r>
              <a:rPr lang="tr-TR" sz="6000" b="1" dirty="0"/>
              <a:t>Bu kurul, eğitim ve öğretim işlerinin planlı, programlı ve ülke için en faydalı olması açısından bunu bir müfredat yapısı içerisinde sunmaktadır. Çağın gereklerine göre bu müfredat yapısı değişmekte, gelişmekte ve yenilenmektedir. Bu müfredat yapısının uygulandığı yerler okullarımızdır. Okullarımız bu yapıyı kullanarak öğrencilere eğitim ve öğretim hizmetlerini veren kurumlarımızdır</a:t>
            </a:r>
            <a:r>
              <a:rPr lang="tr-TR" sz="6000" b="1" dirty="0" smtClean="0"/>
              <a:t>.</a:t>
            </a:r>
          </a:p>
          <a:p>
            <a:pPr marL="0" indent="0">
              <a:buNone/>
            </a:pPr>
            <a:endParaRPr lang="tr-TR" sz="6200" b="1" dirty="0" smtClean="0"/>
          </a:p>
          <a:p>
            <a:pPr algn="just" eaLnBrk="1" hangingPunct="1"/>
            <a:endParaRPr lang="tr-TR" altLang="tr-TR" sz="2400" dirty="0" smtClean="0"/>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179512" y="1124744"/>
            <a:ext cx="8784976" cy="5616624"/>
          </a:xfrm>
        </p:spPr>
        <p:txBody>
          <a:bodyPr>
            <a:normAutofit fontScale="70000" lnSpcReduction="20000"/>
          </a:bodyPr>
          <a:lstStyle/>
          <a:p>
            <a:pPr marL="0" indent="0" algn="ctr">
              <a:buNone/>
            </a:pPr>
            <a:r>
              <a:rPr lang="tr-TR" b="1" dirty="0">
                <a:solidFill>
                  <a:schemeClr val="tx2"/>
                </a:solidFill>
              </a:rPr>
              <a:t>Eğitim Kurumu Sınıf/Alan Zümreleri Toplantılarında Dikkat Edilecek Hususlar </a:t>
            </a:r>
            <a:endParaRPr lang="tr-TR" dirty="0">
              <a:solidFill>
                <a:schemeClr val="tx2"/>
              </a:solidFill>
            </a:endParaRPr>
          </a:p>
          <a:p>
            <a:pPr marL="0" indent="0">
              <a:buNone/>
            </a:pPr>
            <a:endParaRPr lang="tr-TR" b="1" dirty="0" smtClean="0"/>
          </a:p>
          <a:p>
            <a:pPr marL="0" indent="0">
              <a:buNone/>
            </a:pPr>
            <a:r>
              <a:rPr lang="tr-TR" b="1" dirty="0" smtClean="0"/>
              <a:t>1</a:t>
            </a:r>
            <a:r>
              <a:rPr lang="tr-TR" b="1" dirty="0"/>
              <a:t>. Kurulun başkanı ilk toplantıda kendi aralarından oylama ile seçilir. </a:t>
            </a:r>
            <a:endParaRPr lang="tr-TR" dirty="0"/>
          </a:p>
          <a:p>
            <a:endParaRPr lang="tr-TR" dirty="0"/>
          </a:p>
          <a:p>
            <a:pPr marL="0" indent="0">
              <a:buNone/>
            </a:pPr>
            <a:r>
              <a:rPr lang="tr-TR" b="1" dirty="0"/>
              <a:t>2. Zorunlu bir durum olmadığı sürece 2 yıl süreyle kurulun başkanı değiştirilmez. </a:t>
            </a:r>
            <a:endParaRPr lang="tr-TR" dirty="0"/>
          </a:p>
          <a:p>
            <a:endParaRPr lang="tr-TR" dirty="0"/>
          </a:p>
          <a:p>
            <a:pPr marL="0" indent="0">
              <a:buNone/>
            </a:pPr>
            <a:r>
              <a:rPr lang="tr-TR" b="1" dirty="0"/>
              <a:t>3. Aynı şekilde yedek başkan seçilir. </a:t>
            </a:r>
            <a:endParaRPr lang="tr-TR" dirty="0"/>
          </a:p>
          <a:p>
            <a:endParaRPr lang="tr-TR" dirty="0"/>
          </a:p>
          <a:p>
            <a:pPr marL="0" indent="0">
              <a:buNone/>
            </a:pPr>
            <a:r>
              <a:rPr lang="tr-TR" b="1" dirty="0"/>
              <a:t>4. Toplantı en az 5 gün öncesinden katılımcılarına sistem üzerinden duyurulur. </a:t>
            </a:r>
            <a:endParaRPr lang="tr-TR" dirty="0"/>
          </a:p>
          <a:p>
            <a:endParaRPr lang="tr-TR" dirty="0"/>
          </a:p>
          <a:p>
            <a:pPr marL="0" indent="0">
              <a:buNone/>
            </a:pPr>
            <a:r>
              <a:rPr lang="tr-TR" b="1" dirty="0"/>
              <a:t>5. Kurulun sekretarya işleri kurul başkanı tarafından yürütülür. </a:t>
            </a:r>
            <a:endParaRPr lang="tr-TR" dirty="0"/>
          </a:p>
          <a:p>
            <a:endParaRPr lang="tr-TR" dirty="0"/>
          </a:p>
          <a:p>
            <a:pPr marL="0" indent="0">
              <a:buNone/>
            </a:pPr>
            <a:r>
              <a:rPr lang="tr-TR" b="1" dirty="0"/>
              <a:t>6. Kurul başkanının onayından sonra işleme girer. </a:t>
            </a:r>
            <a:endParaRPr lang="tr-TR" dirty="0"/>
          </a:p>
          <a:p>
            <a:pPr marL="0" indent="0">
              <a:buNone/>
            </a:pPr>
            <a:endParaRPr lang="tr-TR" dirty="0"/>
          </a:p>
        </p:txBody>
      </p:sp>
    </p:spTree>
    <p:extLst>
      <p:ext uri="{BB962C8B-B14F-4D97-AF65-F5344CB8AC3E}">
        <p14:creationId xmlns:p14="http://schemas.microsoft.com/office/powerpoint/2010/main" val="3659222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251520" y="1196752"/>
            <a:ext cx="8712968" cy="5472608"/>
          </a:xfrm>
        </p:spPr>
        <p:txBody>
          <a:bodyPr>
            <a:normAutofit fontScale="92500" lnSpcReduction="20000"/>
          </a:bodyPr>
          <a:lstStyle/>
          <a:p>
            <a:pPr marL="0" indent="0" algn="ctr">
              <a:buNone/>
            </a:pPr>
            <a:r>
              <a:rPr lang="tr-TR" b="1" dirty="0">
                <a:solidFill>
                  <a:schemeClr val="tx2"/>
                </a:solidFill>
              </a:rPr>
              <a:t>Rehberlik ve Psikolojik Danışma Hizmetleri Yürütme Komisyonu </a:t>
            </a:r>
            <a:endParaRPr lang="tr-TR" dirty="0">
              <a:solidFill>
                <a:schemeClr val="tx2"/>
              </a:solidFill>
            </a:endParaRPr>
          </a:p>
          <a:p>
            <a:pPr marL="0" indent="0">
              <a:buNone/>
            </a:pPr>
            <a:r>
              <a:rPr lang="tr-TR" b="1" dirty="0"/>
              <a:t>(MİLLÎ EĞİTİM BAKANLIĞI REHBERLİK VE PSİKOLOJİK DANIŞMA HİZMETLERİ YÖNETMELİĞİNE GÖRE) </a:t>
            </a:r>
            <a:endParaRPr lang="tr-TR" dirty="0"/>
          </a:p>
          <a:p>
            <a:pPr marL="0" indent="0">
              <a:buNone/>
            </a:pPr>
            <a:r>
              <a:rPr lang="tr-TR" b="1" dirty="0"/>
              <a:t>Madde 45 - </a:t>
            </a:r>
            <a:r>
              <a:rPr lang="tr-TR" dirty="0"/>
              <a:t>Her eğitim-öğretim kurumunda rehberlik ve psikolojik danışma hizmetlerinin planlanması, eş güdümün ve kurum içindeki iş birliğinin sağlanması amacıyla rehberlik ve psikolojik danışma hizmetleri yürütme komisyonu oluşturulur</a:t>
            </a:r>
            <a:r>
              <a:rPr lang="tr-TR" dirty="0" smtClean="0"/>
              <a:t>.</a:t>
            </a:r>
          </a:p>
          <a:p>
            <a:pPr marL="0" indent="0">
              <a:buNone/>
            </a:pPr>
            <a:r>
              <a:rPr lang="tr-TR" b="1" dirty="0"/>
              <a:t>Toplantı Tarihleri </a:t>
            </a:r>
            <a:endParaRPr lang="tr-TR" dirty="0"/>
          </a:p>
          <a:p>
            <a:pPr marL="0" indent="0">
              <a:buNone/>
            </a:pPr>
            <a:r>
              <a:rPr lang="tr-TR" b="1" dirty="0"/>
              <a:t>1. </a:t>
            </a:r>
            <a:r>
              <a:rPr lang="tr-TR" dirty="0"/>
              <a:t>Ders yılında birinci ve ikinci dönemin başladığı ilk ay içinde, </a:t>
            </a:r>
          </a:p>
          <a:p>
            <a:pPr marL="0" indent="0">
              <a:buNone/>
            </a:pPr>
            <a:r>
              <a:rPr lang="tr-TR" b="1" dirty="0"/>
              <a:t>2. </a:t>
            </a:r>
            <a:r>
              <a:rPr lang="tr-TR" dirty="0"/>
              <a:t>Ders yılının tamamlandığı son ay içerisinde. </a:t>
            </a:r>
          </a:p>
          <a:p>
            <a:pPr marL="0" indent="0">
              <a:buNone/>
            </a:pPr>
            <a:endParaRPr lang="tr-TR" dirty="0"/>
          </a:p>
        </p:txBody>
      </p:sp>
    </p:spTree>
    <p:extLst>
      <p:ext uri="{BB962C8B-B14F-4D97-AF65-F5344CB8AC3E}">
        <p14:creationId xmlns:p14="http://schemas.microsoft.com/office/powerpoint/2010/main" val="15498883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179512" y="1124744"/>
            <a:ext cx="8784976" cy="5616624"/>
          </a:xfrm>
        </p:spPr>
        <p:txBody>
          <a:bodyPr>
            <a:normAutofit fontScale="92500"/>
          </a:bodyPr>
          <a:lstStyle/>
          <a:p>
            <a:pPr marL="0" indent="0" algn="ctr">
              <a:buNone/>
            </a:pPr>
            <a:r>
              <a:rPr lang="tr-TR" b="1" dirty="0">
                <a:solidFill>
                  <a:schemeClr val="tx2"/>
                </a:solidFill>
              </a:rPr>
              <a:t>Rehberlik ve Psikolojik Danışma Hizmetleri Yürütme Komisyonu Toplantılarında Dikkat Edilecek Hususlar </a:t>
            </a:r>
            <a:endParaRPr lang="tr-TR" dirty="0">
              <a:solidFill>
                <a:schemeClr val="tx2"/>
              </a:solidFill>
            </a:endParaRPr>
          </a:p>
          <a:p>
            <a:pPr marL="0" indent="0">
              <a:buNone/>
            </a:pPr>
            <a:r>
              <a:rPr lang="tr-TR" b="1" dirty="0"/>
              <a:t>1. Komisyonun başkanı eğitim kurumu müdürüdür. </a:t>
            </a:r>
            <a:endParaRPr lang="tr-TR" dirty="0" smtClean="0"/>
          </a:p>
          <a:p>
            <a:pPr marL="0" indent="0">
              <a:buNone/>
            </a:pPr>
            <a:endParaRPr lang="tr-TR" dirty="0" smtClean="0"/>
          </a:p>
          <a:p>
            <a:pPr marL="0" indent="0">
              <a:buNone/>
            </a:pPr>
            <a:r>
              <a:rPr lang="tr-TR" b="1" dirty="0" smtClean="0"/>
              <a:t>2</a:t>
            </a:r>
            <a:r>
              <a:rPr lang="tr-TR" b="1" dirty="0"/>
              <a:t>. Rehberlik ve psikolojik danışma servisindeki psikolojik danışmanlar bu komisyonun sürekli üyesidir. Diğer üyeler her ders yılı başında öğretmenler kurulunda yeniden belirlenir. </a:t>
            </a:r>
            <a:endParaRPr lang="tr-TR" b="1" dirty="0" smtClean="0"/>
          </a:p>
          <a:p>
            <a:endParaRPr lang="tr-TR" dirty="0"/>
          </a:p>
          <a:p>
            <a:pPr marL="0" indent="0">
              <a:buNone/>
            </a:pPr>
            <a:r>
              <a:rPr lang="tr-TR" b="1" dirty="0"/>
              <a:t>3. Komisyon kararları eğitim kurumu müdürü onayından sonra işleme girer. </a:t>
            </a:r>
            <a:endParaRPr lang="tr-TR" dirty="0"/>
          </a:p>
          <a:p>
            <a:endParaRPr lang="tr-TR" dirty="0"/>
          </a:p>
          <a:p>
            <a:pPr marL="0" indent="0">
              <a:buNone/>
            </a:pPr>
            <a:endParaRPr lang="tr-TR" dirty="0"/>
          </a:p>
        </p:txBody>
      </p:sp>
    </p:spTree>
    <p:extLst>
      <p:ext uri="{BB962C8B-B14F-4D97-AF65-F5344CB8AC3E}">
        <p14:creationId xmlns:p14="http://schemas.microsoft.com/office/powerpoint/2010/main" val="3848433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107504" y="1052736"/>
            <a:ext cx="8856984" cy="5688632"/>
          </a:xfrm>
        </p:spPr>
        <p:txBody>
          <a:bodyPr>
            <a:normAutofit fontScale="85000" lnSpcReduction="10000"/>
          </a:bodyPr>
          <a:lstStyle/>
          <a:p>
            <a:pPr marL="0" indent="0" algn="ctr">
              <a:buNone/>
            </a:pPr>
            <a:r>
              <a:rPr lang="tr-TR" b="1" dirty="0">
                <a:solidFill>
                  <a:schemeClr val="tx2"/>
                </a:solidFill>
              </a:rPr>
              <a:t>Sosyal Etkinlikler Kurulu </a:t>
            </a:r>
            <a:endParaRPr lang="tr-TR" dirty="0">
              <a:solidFill>
                <a:schemeClr val="tx2"/>
              </a:solidFill>
            </a:endParaRPr>
          </a:p>
          <a:p>
            <a:pPr marL="0" indent="0">
              <a:buNone/>
            </a:pPr>
            <a:r>
              <a:rPr lang="tr-TR" b="1" dirty="0"/>
              <a:t>(MİLLÎ EĞİTİM BAKANLIĞI İLKÖĞRETİM VE ORTA ÖĞRETİM KURUMLARI SOSYAL ETKİNLİKLER YÖNETMELİĞİNE GÖRE) </a:t>
            </a:r>
            <a:endParaRPr lang="tr-TR" dirty="0"/>
          </a:p>
          <a:p>
            <a:pPr marL="0" indent="0">
              <a:buNone/>
            </a:pPr>
            <a:r>
              <a:rPr lang="tr-TR" b="1" dirty="0"/>
              <a:t>Madde 8 - </a:t>
            </a:r>
            <a:r>
              <a:rPr lang="tr-TR" dirty="0"/>
              <a:t>Sosyal etkinlikler kurulu, müdürün görevlendireceği bir müdür yardımcısının başkanlığında danışman öğretmenlerin aralarından seçecekleri bir danışman öğretmen, kulüp temsilcilerinin aralarından seçecekleri üç öğrenci ile okul-aile birliğini temsilen iki veliden oluşur. </a:t>
            </a:r>
          </a:p>
          <a:p>
            <a:pPr marL="0" indent="0">
              <a:buNone/>
            </a:pPr>
            <a:r>
              <a:rPr lang="tr-TR" dirty="0"/>
              <a:t>Kurul, kulüp ve toplum hizmeti kapsamındaki etkinliklerin verimli bir şekilde yürütülmesi için danışman öğretmenler, öğrenciler, gönüllü veliler ve diğer öğretmenlerle iş birliği içinde çalışmaları koordine eder. Okul dışı etkinliklerde ilgili birimlerle iş birliği yaparak bu çalışmaların yürütülmesi için gerekli tedbirleri alır. </a:t>
            </a:r>
          </a:p>
        </p:txBody>
      </p:sp>
    </p:spTree>
    <p:extLst>
      <p:ext uri="{BB962C8B-B14F-4D97-AF65-F5344CB8AC3E}">
        <p14:creationId xmlns:p14="http://schemas.microsoft.com/office/powerpoint/2010/main" val="35080503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9530" y="980728"/>
            <a:ext cx="5724939" cy="5877272"/>
          </a:xfrm>
          <a:prstGeom prst="rect">
            <a:avLst/>
          </a:prstGeom>
        </p:spPr>
      </p:pic>
    </p:spTree>
    <p:extLst>
      <p:ext uri="{BB962C8B-B14F-4D97-AF65-F5344CB8AC3E}">
        <p14:creationId xmlns:p14="http://schemas.microsoft.com/office/powerpoint/2010/main" val="32648510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9676" y="980728"/>
            <a:ext cx="5804647" cy="5877272"/>
          </a:xfrm>
          <a:prstGeom prst="rect">
            <a:avLst/>
          </a:prstGeom>
        </p:spPr>
      </p:pic>
    </p:spTree>
    <p:extLst>
      <p:ext uri="{BB962C8B-B14F-4D97-AF65-F5344CB8AC3E}">
        <p14:creationId xmlns:p14="http://schemas.microsoft.com/office/powerpoint/2010/main" val="1848693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863" y="980728"/>
            <a:ext cx="7398274" cy="5877272"/>
          </a:xfrm>
          <a:prstGeom prst="rect">
            <a:avLst/>
          </a:prstGeom>
        </p:spPr>
      </p:pic>
    </p:spTree>
    <p:extLst>
      <p:ext uri="{BB962C8B-B14F-4D97-AF65-F5344CB8AC3E}">
        <p14:creationId xmlns:p14="http://schemas.microsoft.com/office/powerpoint/2010/main" val="21901022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619" y="980728"/>
            <a:ext cx="8553450" cy="819150"/>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987" y="1700807"/>
            <a:ext cx="8582025" cy="5157193"/>
          </a:xfrm>
          <a:prstGeom prst="rect">
            <a:avLst/>
          </a:prstGeom>
        </p:spPr>
      </p:pic>
    </p:spTree>
    <p:extLst>
      <p:ext uri="{BB962C8B-B14F-4D97-AF65-F5344CB8AC3E}">
        <p14:creationId xmlns:p14="http://schemas.microsoft.com/office/powerpoint/2010/main" val="8037588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603" y="943067"/>
            <a:ext cx="8572500" cy="542925"/>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7675" y="1485992"/>
            <a:ext cx="5868649" cy="5372008"/>
          </a:xfrm>
          <a:prstGeom prst="rect">
            <a:avLst/>
          </a:prstGeom>
        </p:spPr>
      </p:pic>
    </p:spTree>
    <p:extLst>
      <p:ext uri="{BB962C8B-B14F-4D97-AF65-F5344CB8AC3E}">
        <p14:creationId xmlns:p14="http://schemas.microsoft.com/office/powerpoint/2010/main" val="12777600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3928" y="980728"/>
            <a:ext cx="5876144" cy="5877272"/>
          </a:xfrm>
          <a:prstGeom prst="rect">
            <a:avLst/>
          </a:prstGeom>
        </p:spPr>
      </p:pic>
    </p:spTree>
    <p:extLst>
      <p:ext uri="{BB962C8B-B14F-4D97-AF65-F5344CB8AC3E}">
        <p14:creationId xmlns:p14="http://schemas.microsoft.com/office/powerpoint/2010/main" val="743677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a:t>
            </a:r>
            <a:r>
              <a:rPr lang="tr-TR" dirty="0" smtClean="0"/>
              <a:t>-Müfredat </a:t>
            </a:r>
            <a:r>
              <a:rPr lang="tr-TR" dirty="0"/>
              <a:t>Nedir?</a:t>
            </a:r>
          </a:p>
        </p:txBody>
      </p:sp>
      <p:sp>
        <p:nvSpPr>
          <p:cNvPr id="3" name="İçerik Yer Tutucusu 2"/>
          <p:cNvSpPr>
            <a:spLocks noGrp="1"/>
          </p:cNvSpPr>
          <p:nvPr>
            <p:ph idx="1"/>
          </p:nvPr>
        </p:nvSpPr>
        <p:spPr>
          <a:xfrm>
            <a:off x="179512" y="1124744"/>
            <a:ext cx="8856984" cy="5616624"/>
          </a:xfrm>
        </p:spPr>
        <p:txBody>
          <a:bodyPr>
            <a:normAutofit fontScale="62500" lnSpcReduction="20000"/>
          </a:bodyPr>
          <a:lstStyle/>
          <a:p>
            <a:pPr algn="just"/>
            <a:r>
              <a:rPr lang="tr-TR" sz="3900" b="1" dirty="0"/>
              <a:t>Bakanlığımız eğitime yönelik elektronik iş ve işlemlerini koordine eden, yapan ve uygulayan birimi ise Yenilik ve Eğitim Teknolojileri Genel Müdürlüğüdür. Bu kapsamda yıllardır bir veri havuzuna alınmamış ve proje haline getirilmemiş müfredat sistemi verilerinin ve işleyişinin ilişkisel bir veri tabanı modeline ve elektronik ortama taşınması gerekmektedir. E-Müfredat, müfredat programlarının ve yapılarının, ilişkisel veri tabanı modeline çevrilmiş ve etkileşimli hale getirilmiş bir yazılım projesidir.</a:t>
            </a:r>
          </a:p>
          <a:p>
            <a:pPr marL="0" indent="0" algn="just">
              <a:buNone/>
            </a:pPr>
            <a:endParaRPr lang="tr-TR" sz="3900" b="1" dirty="0"/>
          </a:p>
          <a:p>
            <a:pPr algn="just"/>
            <a:r>
              <a:rPr lang="tr-TR" sz="3900" b="1" dirty="0"/>
              <a:t>Bu kapsamda Genel Müdürlüğümüz ve Talim ve Terbiye Kurulu Başkanlığı ve eğitim öğretim daireleri ile ilgi yazılar doğrultusunda birlikte böylesine güzel bir alt yapı kuracak olan bir çalışmanın içerisine girmiş bulunuyoruz. Oluşturulacak bu veri tabanı ilerleyen günlerde eğitim bilişim ağı ve e-okul sistemleri tarafından da kullanılabilir hale getirilecektir.</a:t>
            </a:r>
          </a:p>
          <a:p>
            <a:pPr marL="0" indent="0" algn="just">
              <a:buNone/>
            </a:pPr>
            <a:r>
              <a:rPr lang="tr-TR" altLang="tr-TR" dirty="0"/>
              <a:t>	</a:t>
            </a:r>
          </a:p>
          <a:p>
            <a:pPr algn="just"/>
            <a:endParaRPr lang="tr-TR" altLang="tr-TR" sz="1050" dirty="0"/>
          </a:p>
          <a:p>
            <a:endParaRPr lang="tr-TR" dirty="0"/>
          </a:p>
        </p:txBody>
      </p:sp>
    </p:spTree>
    <p:extLst>
      <p:ext uri="{BB962C8B-B14F-4D97-AF65-F5344CB8AC3E}">
        <p14:creationId xmlns:p14="http://schemas.microsoft.com/office/powerpoint/2010/main" val="7712691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980728"/>
            <a:ext cx="7675049" cy="5846805"/>
          </a:xfrm>
          <a:prstGeom prst="rect">
            <a:avLst/>
          </a:prstGeom>
        </p:spPr>
      </p:pic>
    </p:spTree>
    <p:extLst>
      <p:ext uri="{BB962C8B-B14F-4D97-AF65-F5344CB8AC3E}">
        <p14:creationId xmlns:p14="http://schemas.microsoft.com/office/powerpoint/2010/main" val="1562200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96" y="1196752"/>
            <a:ext cx="9108504" cy="5661248"/>
          </a:xfrm>
          <a:prstGeom prst="rect">
            <a:avLst/>
          </a:prstGeom>
        </p:spPr>
      </p:pic>
    </p:spTree>
    <p:extLst>
      <p:ext uri="{BB962C8B-B14F-4D97-AF65-F5344CB8AC3E}">
        <p14:creationId xmlns:p14="http://schemas.microsoft.com/office/powerpoint/2010/main" val="778328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 Müfredat</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0" y="908720"/>
            <a:ext cx="9135549" cy="5949280"/>
          </a:xfrm>
          <a:prstGeom prst="rect">
            <a:avLst/>
          </a:prstGeom>
        </p:spPr>
      </p:pic>
    </p:spTree>
    <p:extLst>
      <p:ext uri="{BB962C8B-B14F-4D97-AF65-F5344CB8AC3E}">
        <p14:creationId xmlns:p14="http://schemas.microsoft.com/office/powerpoint/2010/main" val="2643661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a:t>e- Müfredat</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8720"/>
            <a:ext cx="9144000" cy="5949280"/>
          </a:xfrm>
          <a:prstGeom prst="rect">
            <a:avLst/>
          </a:prstGeom>
        </p:spPr>
      </p:pic>
    </p:spTree>
    <p:extLst>
      <p:ext uri="{BB962C8B-B14F-4D97-AF65-F5344CB8AC3E}">
        <p14:creationId xmlns:p14="http://schemas.microsoft.com/office/powerpoint/2010/main" val="3452912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 Müfredat</a:t>
            </a:r>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4" y="908720"/>
            <a:ext cx="9133656" cy="5949280"/>
          </a:xfrm>
          <a:prstGeom prst="rect">
            <a:avLst/>
          </a:prstGeom>
        </p:spPr>
      </p:pic>
    </p:spTree>
    <p:extLst>
      <p:ext uri="{BB962C8B-B14F-4D97-AF65-F5344CB8AC3E}">
        <p14:creationId xmlns:p14="http://schemas.microsoft.com/office/powerpoint/2010/main" val="400490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Eğitim Kurumu İşlemleri</a:t>
            </a:r>
            <a:endParaRPr lang="tr-TR" dirty="0"/>
          </a:p>
        </p:txBody>
      </p:sp>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08720"/>
            <a:ext cx="9144000" cy="5904656"/>
          </a:xfrm>
          <a:prstGeom prst="rect">
            <a:avLst/>
          </a:prstGeom>
        </p:spPr>
      </p:pic>
    </p:spTree>
    <p:extLst>
      <p:ext uri="{BB962C8B-B14F-4D97-AF65-F5344CB8AC3E}">
        <p14:creationId xmlns:p14="http://schemas.microsoft.com/office/powerpoint/2010/main" val="2977424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96" y="943459"/>
            <a:ext cx="9073008" cy="5849888"/>
          </a:xfrm>
          <a:prstGeom prst="rect">
            <a:avLst/>
          </a:prstGeom>
        </p:spPr>
      </p:pic>
    </p:spTree>
    <p:extLst>
      <p:ext uri="{BB962C8B-B14F-4D97-AF65-F5344CB8AC3E}">
        <p14:creationId xmlns:p14="http://schemas.microsoft.com/office/powerpoint/2010/main" val="1752816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179512" y="1124744"/>
            <a:ext cx="8784976" cy="5616624"/>
          </a:xfrm>
        </p:spPr>
        <p:txBody>
          <a:bodyPr>
            <a:normAutofit lnSpcReduction="10000"/>
          </a:bodyPr>
          <a:lstStyle/>
          <a:p>
            <a:pPr marL="0" indent="0">
              <a:buNone/>
            </a:pPr>
            <a:r>
              <a:rPr lang="tr-TR" dirty="0"/>
              <a:t> </a:t>
            </a:r>
            <a:r>
              <a:rPr lang="tr-TR" dirty="0" smtClean="0"/>
              <a:t>   </a:t>
            </a:r>
            <a:r>
              <a:rPr lang="tr-TR" b="1" dirty="0" smtClean="0">
                <a:solidFill>
                  <a:schemeClr val="tx2"/>
                </a:solidFill>
              </a:rPr>
              <a:t>EĞİTİM </a:t>
            </a:r>
            <a:r>
              <a:rPr lang="tr-TR" b="1" dirty="0">
                <a:solidFill>
                  <a:schemeClr val="tx2"/>
                </a:solidFill>
              </a:rPr>
              <a:t>KURUMLARI İŞLEMLERİ </a:t>
            </a:r>
            <a:endParaRPr lang="tr-TR" dirty="0">
              <a:solidFill>
                <a:schemeClr val="tx2"/>
              </a:solidFill>
            </a:endParaRPr>
          </a:p>
          <a:p>
            <a:r>
              <a:rPr lang="tr-TR" b="1" i="1" dirty="0"/>
              <a:t>Öğretmenler Kurulu </a:t>
            </a:r>
            <a:endParaRPr lang="tr-TR" dirty="0"/>
          </a:p>
          <a:p>
            <a:r>
              <a:rPr lang="tr-TR" b="1" i="1" dirty="0"/>
              <a:t>Sınıf/Şube Öğretmenler Kurulu </a:t>
            </a:r>
            <a:endParaRPr lang="tr-TR" dirty="0"/>
          </a:p>
          <a:p>
            <a:r>
              <a:rPr lang="tr-TR" b="1" i="1" dirty="0"/>
              <a:t>Eğitim Kurumu Sınıf/Alan Zümre Başkanları Kurulu </a:t>
            </a:r>
            <a:endParaRPr lang="tr-TR" dirty="0"/>
          </a:p>
          <a:p>
            <a:r>
              <a:rPr lang="tr-TR" b="1" i="1" dirty="0"/>
              <a:t>Eğitim Kurumu Sınıf/Alan Zümreleri </a:t>
            </a:r>
            <a:endParaRPr lang="tr-TR" dirty="0"/>
          </a:p>
          <a:p>
            <a:r>
              <a:rPr lang="tr-TR" b="1" i="1" dirty="0"/>
              <a:t>Rehberlik ve Psikolojik Danışma Hizmetleri Yürütme Komisyonu </a:t>
            </a:r>
            <a:endParaRPr lang="tr-TR" dirty="0"/>
          </a:p>
          <a:p>
            <a:r>
              <a:rPr lang="tr-TR" b="1" i="1" dirty="0"/>
              <a:t>Sosyal Etkinlikler Kurulu </a:t>
            </a:r>
            <a:endParaRPr lang="tr-TR" b="1" i="1" dirty="0" smtClean="0"/>
          </a:p>
          <a:p>
            <a:r>
              <a:rPr lang="tr-TR" b="1" i="1" dirty="0" smtClean="0"/>
              <a:t>Eğitim Kurullarınca Alınabilecek Raporlar</a:t>
            </a:r>
            <a:endParaRPr lang="tr-TR" dirty="0"/>
          </a:p>
        </p:txBody>
      </p:sp>
    </p:spTree>
    <p:extLst>
      <p:ext uri="{BB962C8B-B14F-4D97-AF65-F5344CB8AC3E}">
        <p14:creationId xmlns:p14="http://schemas.microsoft.com/office/powerpoint/2010/main" val="1843974162"/>
      </p:ext>
    </p:extLst>
  </p:cSld>
  <p:clrMapOvr>
    <a:masterClrMapping/>
  </p:clrMapOvr>
</p:sld>
</file>

<file path=ppt/theme/theme1.xml><?xml version="1.0" encoding="utf-8"?>
<a:theme xmlns:a="http://schemas.openxmlformats.org/drawingml/2006/main" name="mgk1">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mgk1</Template>
  <TotalTime>1099</TotalTime>
  <Words>1381</Words>
  <Application>Microsoft Office PowerPoint</Application>
  <PresentationFormat>Ekran Gösterisi (4:3)</PresentationFormat>
  <Paragraphs>144</Paragraphs>
  <Slides>31</Slides>
  <Notes>3</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31</vt:i4>
      </vt:variant>
    </vt:vector>
  </HeadingPairs>
  <TitlesOfParts>
    <vt:vector size="34" baseType="lpstr">
      <vt:lpstr>Arial</vt:lpstr>
      <vt:lpstr>Calibri</vt:lpstr>
      <vt:lpstr>mgk1</vt:lpstr>
      <vt:lpstr>    e-Müfredat Eğitim Kurumu İşlemleri  2017-2018</vt:lpstr>
      <vt:lpstr>e-Müfredat Nedir?</vt:lpstr>
      <vt:lpstr>e-Müfredat Nedir?</vt:lpstr>
      <vt:lpstr>e- Müfredat</vt:lpstr>
      <vt:lpstr>e- Müfredat</vt:lpstr>
      <vt:lpstr>e- Müfredat</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e-sınav</dc:title>
  <dc:creator>Administrator</dc:creator>
  <cp:lastModifiedBy>ŞUBE MÜDÜRÜ</cp:lastModifiedBy>
  <cp:revision>123</cp:revision>
  <dcterms:created xsi:type="dcterms:W3CDTF">2012-02-22T07:31:13Z</dcterms:created>
  <dcterms:modified xsi:type="dcterms:W3CDTF">2018-01-15T10:34:00Z</dcterms:modified>
</cp:coreProperties>
</file>